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393" r:id="rId5"/>
    <p:sldId id="314" r:id="rId6"/>
    <p:sldId id="389" r:id="rId7"/>
    <p:sldId id="425" r:id="rId8"/>
    <p:sldId id="412" r:id="rId9"/>
    <p:sldId id="413" r:id="rId10"/>
    <p:sldId id="414" r:id="rId11"/>
    <p:sldId id="415" r:id="rId12"/>
    <p:sldId id="416" r:id="rId13"/>
    <p:sldId id="417" r:id="rId14"/>
    <p:sldId id="426" r:id="rId15"/>
    <p:sldId id="427" r:id="rId16"/>
    <p:sldId id="420" r:id="rId17"/>
    <p:sldId id="411" r:id="rId18"/>
    <p:sldId id="421" r:id="rId19"/>
    <p:sldId id="422" r:id="rId20"/>
    <p:sldId id="423" r:id="rId21"/>
    <p:sldId id="424" r:id="rId22"/>
    <p:sldId id="405" r:id="rId23"/>
    <p:sldId id="406" r:id="rId24"/>
    <p:sldId id="3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E12337-DFA3-9B93-1947-5EA2F677E985}" name="slaguda.209@lgflmail.org" initials="sl" userId="S::urn:spo:guest#slaguda.209@lgflmail.org::" providerId="AD"/>
  <p188:author id="{AE06B076-0FB7-871D-79C6-3BB6F62E0FC3}" name="Alysia-Lara Ayonrinde" initials="AA" userId="S::alysia-lara.ayonrinde@churchofengland.org::82c25098-0028-4fca-b1af-fdda95c00a2f" providerId="AD"/>
  <p188:author id="{18B0A298-79AB-3279-4BDF-909E71120622}" name="Heather Skelton" initials="HS" userId="283b777770d262d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E80"/>
    <a:srgbClr val="A72327"/>
    <a:srgbClr val="FAC8A6"/>
    <a:srgbClr val="93BAA6"/>
    <a:srgbClr val="C4D6CB"/>
    <a:srgbClr val="ED6921"/>
    <a:srgbClr val="00628C"/>
    <a:srgbClr val="ACBACE"/>
    <a:srgbClr val="00B5FF"/>
    <a:srgbClr val="4CA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/>
    <p:restoredTop sz="94658"/>
  </p:normalViewPr>
  <p:slideViewPr>
    <p:cSldViewPr snapToGrid="0">
      <p:cViewPr varScale="1">
        <p:scale>
          <a:sx n="120" d="100"/>
          <a:sy n="120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87D940-8E37-B766-588E-8181215074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E7518-4BBC-4B33-C60C-69DF5A5F1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1867B-94BE-744B-8E02-6EA5E1DCE429}" type="datetimeFigureOut">
              <a:rPr lang="en-US" smtClean="0"/>
              <a:t>7/17/25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CF272-3E65-0199-D24D-5C2F38B6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B7765-E724-6CB3-5ED8-A85EB5A22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555E-9C41-5B42-8482-A300D4F2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35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35FD-063E-E140-81CC-C14970545FB9}" type="datetimeFigureOut">
              <a:rPr lang="en-US" smtClean="0"/>
              <a:t>7/17/25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DC1D-6D0A-FA43-A618-949EBDE59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6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A85A0F-4B9D-CC9D-D468-874826F3A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47024"/>
            <a:ext cx="10721897" cy="4557132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48D255-4958-9C01-F003-06BD5482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0C58644F-E399-7034-4F05-A54270780DF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D148C04-548C-8652-713F-CFF709399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5ECFB301-182A-6246-07FA-5E7A7071C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0A8C1-EA28-D8FA-9103-5ABEC411D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4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7BF71488-303D-DCC0-63A2-EFDAAF111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44B97973-8BF8-369A-1653-90AB285493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0070" b="2224"/>
          <a:stretch>
            <a:fillRect/>
          </a:stretch>
        </p:blipFill>
        <p:spPr>
          <a:xfrm>
            <a:off x="0" y="1528877"/>
            <a:ext cx="12192000" cy="532912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1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6683643-1BAD-97B6-C94E-6EA1B65BF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green and white circle with a movie clapper&#10;&#10;Description automatically generated">
            <a:extLst>
              <a:ext uri="{FF2B5EF4-FFF2-40B4-BE49-F238E27FC236}">
                <a16:creationId xmlns:a16="http://schemas.microsoft.com/office/drawing/2014/main" id="{30BE6791-D1CD-3E91-F66B-0B42E25760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0400" cy="158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41204-AEFA-5CCE-CB5D-7D6F0B6E9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830701"/>
            <a:ext cx="9101328" cy="1069975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Bible 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F1657-EB78-A9BC-3EFB-37C080FF89EA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C4D6CB"/>
                </a:solidFill>
                <a:latin typeface="Outfit" pitchFamily="2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189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C66A789-1394-305D-2C16-16FC09565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cross on a green circle&#10;&#10;AI-generated content may be incorrect.">
            <a:extLst>
              <a:ext uri="{FF2B5EF4-FFF2-40B4-BE49-F238E27FC236}">
                <a16:creationId xmlns:a16="http://schemas.microsoft.com/office/drawing/2014/main" id="{B75C2050-F3AE-37DF-2ED6-5B20404916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854" y="637218"/>
            <a:ext cx="1584000" cy="15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93BAA6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549E80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7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BC884A3F-805A-AE7F-A56D-69255567C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ue puzzle piece on a white circle&#10;&#10;Description automatically generated">
            <a:extLst>
              <a:ext uri="{FF2B5EF4-FFF2-40B4-BE49-F238E27FC236}">
                <a16:creationId xmlns:a16="http://schemas.microsoft.com/office/drawing/2014/main" id="{4AB98605-E9E3-D35A-3972-D8172EAC6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4000" cy="15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7CF39-7CCF-DE87-5A60-A67E4F14D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931285"/>
            <a:ext cx="9101328" cy="1325563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Activity name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626F5-9BE1-7C6E-DB18-98004EE2B946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ACBACE"/>
                </a:solidFill>
                <a:latin typeface="Outfit" pitchFamily="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60365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dots&#10;&#10;AI-generated content may be incorrect.">
            <a:extLst>
              <a:ext uri="{FF2B5EF4-FFF2-40B4-BE49-F238E27FC236}">
                <a16:creationId xmlns:a16="http://schemas.microsoft.com/office/drawing/2014/main" id="{C453C00B-230D-57F1-DA9B-1E1D35B65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29E997-025E-1FA3-7FBA-77CF28CED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31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6EB04C53-C2BE-09C0-4138-ECD2340E1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8960019-7060-C3FC-FEF9-A78C503A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1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FF323B8-6D88-19EF-2EB7-0C01190B6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8A7C9259-A58C-F981-EB75-781B9D5FD7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294"/>
          <a:stretch>
            <a:fillRect/>
          </a:stretch>
        </p:blipFill>
        <p:spPr>
          <a:xfrm>
            <a:off x="0" y="1528876"/>
            <a:ext cx="12192000" cy="53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6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9AFF48-00EC-E095-0851-5EADB6FC5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273F9BA6-7F69-965F-82D2-826FD80C3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37F01E5-D53B-0574-0C32-B9AC2960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03" y="825154"/>
            <a:ext cx="9934539" cy="493954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0C068404-9B5B-700A-B1A7-416DA150D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26622A-DC78-9A30-9E53-4089D0335B9D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C67673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D70631D-3960-BE51-A9CD-78EAFA2C7B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A72327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9CBA08-3CC0-CB66-CA6D-871B90E8E1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8" name="Picture 7" descr="A white cross on a red circle&#10;&#10;AI-generated content may be incorrect.">
            <a:extLst>
              <a:ext uri="{FF2B5EF4-FFF2-40B4-BE49-F238E27FC236}">
                <a16:creationId xmlns:a16="http://schemas.microsoft.com/office/drawing/2014/main" id="{FBF84F0C-09B8-D3FB-99D4-500B9196C9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725" y="834168"/>
            <a:ext cx="1582079" cy="15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39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pic>
        <p:nvPicPr>
          <p:cNvPr id="4" name="Picture 3" descr="A white cloud in a red circle&#10;&#10;AI-generated content may be incorrect.">
            <a:extLst>
              <a:ext uri="{FF2B5EF4-FFF2-40B4-BE49-F238E27FC236}">
                <a16:creationId xmlns:a16="http://schemas.microsoft.com/office/drawing/2014/main" id="{A613DC6D-ACD8-E575-6647-1E361651E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1" y="572115"/>
            <a:ext cx="1543762" cy="154376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Reflection</a:t>
            </a: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74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4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Song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white musical note on a red circle&#10;&#10;AI-generated content may be incorrect.">
            <a:extLst>
              <a:ext uri="{FF2B5EF4-FFF2-40B4-BE49-F238E27FC236}">
                <a16:creationId xmlns:a16="http://schemas.microsoft.com/office/drawing/2014/main" id="{67E5D4F6-9B19-F341-EEDE-D85483795E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2" y="572116"/>
            <a:ext cx="1543762" cy="15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1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1627" y="1848884"/>
            <a:ext cx="7095996" cy="4099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6912293-1D7A-63F6-BD35-F549ECBC6F0B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Outfit"/>
              </a:rPr>
              <a:t>Prayer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red circle with white hands in prayer&#10;&#10;Description automatically generated">
            <a:extLst>
              <a:ext uri="{FF2B5EF4-FFF2-40B4-BE49-F238E27FC236}">
                <a16:creationId xmlns:a16="http://schemas.microsoft.com/office/drawing/2014/main" id="{5A235604-4311-3E86-C3E8-2F67A266AD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8" y="551996"/>
            <a:ext cx="1584000" cy="158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8A38F-8638-9917-1FBF-B8314F284EB5}"/>
              </a:ext>
            </a:extLst>
          </p:cNvPr>
          <p:cNvCxnSpPr>
            <a:cxnSpLocks/>
          </p:cNvCxnSpPr>
          <p:nvPr userDrawn="1"/>
        </p:nvCxnSpPr>
        <p:spPr>
          <a:xfrm>
            <a:off x="2467299" y="1843430"/>
            <a:ext cx="0" cy="4041176"/>
          </a:xfrm>
          <a:prstGeom prst="line">
            <a:avLst/>
          </a:prstGeom>
          <a:ln w="57150">
            <a:solidFill>
              <a:srgbClr val="A72327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5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8F0B02C-BA2D-5946-A285-B1C06FE1B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BC875-840B-14DC-0E65-6F174EAC3A30}"/>
              </a:ext>
            </a:extLst>
          </p:cNvPr>
          <p:cNvSpPr txBox="1"/>
          <p:nvPr userDrawn="1"/>
        </p:nvSpPr>
        <p:spPr>
          <a:xfrm>
            <a:off x="3790727" y="3869674"/>
            <a:ext cx="4610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>
                <a:latin typeface="Outfit ExtraBold" pitchFamily="2" charset="0"/>
              </a:rPr>
              <a:t>Stay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3ACBA-F735-763B-FAC3-56BECC769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3194"/>
          <a:stretch/>
        </p:blipFill>
        <p:spPr>
          <a:xfrm>
            <a:off x="3181588" y="4701583"/>
            <a:ext cx="5828825" cy="43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2835C-0629-1A2C-B800-4724C481CB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7276" y="5333404"/>
            <a:ext cx="8417448" cy="4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 dirty="0">
                <a:effectLst/>
                <a:latin typeface="Outfit" pitchFamily="2" charset="0"/>
              </a:rPr>
              <a:t>Introduction</a:t>
            </a:r>
            <a:endParaRPr lang="en-GB" sz="8400" dirty="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9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Crossing Divides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6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00628C"/>
                </a:solidFill>
                <a:latin typeface="Outfit" pitchFamily="2" charset="0"/>
              </a:rPr>
              <a:t>Session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Navigating </a:t>
            </a:r>
          </a:p>
          <a:p>
            <a:r>
              <a:rPr lang="en-GB" sz="8400" b="1">
                <a:effectLst/>
                <a:latin typeface="Outfit" pitchFamily="2" charset="0"/>
              </a:rPr>
              <a:t>Disagreement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1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ED6921"/>
                </a:solidFill>
                <a:latin typeface="Outfit" pitchFamily="2" charset="0"/>
              </a:rPr>
              <a:t>Session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Pursuing Justice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4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Practising </a:t>
            </a:r>
            <a:br>
              <a:rPr lang="en-GB" sz="8400" b="1">
                <a:effectLst/>
                <a:latin typeface="Outfit" pitchFamily="2" charset="0"/>
              </a:rPr>
            </a:br>
            <a:r>
              <a:rPr lang="en-GB" sz="8400" b="1">
                <a:effectLst/>
                <a:latin typeface="Outfit" pitchFamily="2" charset="0"/>
              </a:rPr>
              <a:t>Forgiveness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Belonging </a:t>
            </a:r>
          </a:p>
          <a:p>
            <a:r>
              <a:rPr lang="en-GB" sz="8400" b="1">
                <a:effectLst/>
                <a:latin typeface="Outfit" pitchFamily="2" charset="0"/>
              </a:rPr>
              <a:t>Together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5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nder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blue background&#10;&#10;AI-generated content may be incorrect.">
            <a:extLst>
              <a:ext uri="{FF2B5EF4-FFF2-40B4-BE49-F238E27FC236}">
                <a16:creationId xmlns:a16="http://schemas.microsoft.com/office/drawing/2014/main" id="{7A5F1D21-66B4-925D-017E-CDCCCB6028E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4E2F5-AD2E-1904-3CAC-4DCA29AA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E93D-1056-3AD4-3DCD-CBCFFCB1F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309A-EAAD-B34B-9E6D-F319DAE4A144}" type="datetimeFigureOut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56C75-C316-BF53-8626-FBDEBD293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6371-8F48-D3AB-034B-4EE66DECE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25F-6363-8D4D-B120-9FB1B8158E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86C7B8C-C567-BA49-1C82-1E18A712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49" r:id="rId3"/>
    <p:sldLayoutId id="2147483670" r:id="rId4"/>
    <p:sldLayoutId id="2147483671" r:id="rId5"/>
    <p:sldLayoutId id="2147483673" r:id="rId6"/>
    <p:sldLayoutId id="2147483672" r:id="rId7"/>
    <p:sldLayoutId id="2147483674" r:id="rId8"/>
    <p:sldLayoutId id="2147483678" r:id="rId9"/>
    <p:sldLayoutId id="2147483684" r:id="rId10"/>
    <p:sldLayoutId id="2147483677" r:id="rId11"/>
    <p:sldLayoutId id="2147483680" r:id="rId12"/>
    <p:sldLayoutId id="2147483679" r:id="rId13"/>
    <p:sldLayoutId id="2147483657" r:id="rId14"/>
    <p:sldLayoutId id="2147483655" r:id="rId15"/>
    <p:sldLayoutId id="2147483653" r:id="rId16"/>
    <p:sldLayoutId id="2147483660" r:id="rId17"/>
    <p:sldLayoutId id="2147483654" r:id="rId18"/>
    <p:sldLayoutId id="2147483681" r:id="rId19"/>
    <p:sldLayoutId id="2147483664" r:id="rId20"/>
    <p:sldLayoutId id="2147483685" r:id="rId21"/>
    <p:sldLayoutId id="2147483686" r:id="rId22"/>
    <p:sldLayoutId id="2147483667" r:id="rId23"/>
    <p:sldLayoutId id="2147483683" r:id="rId24"/>
    <p:sldLayoutId id="2147483682" r:id="rId25"/>
    <p:sldLayoutId id="214748366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C4wZGuS6vSU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14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andas playing instruments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E75A0B61-AFC3-95EC-A467-2E326D352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302" y="1936194"/>
            <a:ext cx="8797395" cy="4330268"/>
          </a:xfrm>
          <a:prstGeom prst="roundRect">
            <a:avLst>
              <a:gd name="adj" fmla="val 1106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633AB6C-901A-1E79-DB24-3EA774284778}"/>
              </a:ext>
            </a:extLst>
          </p:cNvPr>
          <p:cNvGrpSpPr/>
          <p:nvPr/>
        </p:nvGrpSpPr>
        <p:grpSpPr>
          <a:xfrm>
            <a:off x="5572962" y="3578292"/>
            <a:ext cx="1046074" cy="1046074"/>
            <a:chOff x="5572963" y="2905963"/>
            <a:chExt cx="1046074" cy="104607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F7D488E-7333-333E-ECC7-DAE164AD23AA}"/>
                </a:ext>
              </a:extLst>
            </p:cNvPr>
            <p:cNvSpPr/>
            <p:nvPr/>
          </p:nvSpPr>
          <p:spPr>
            <a:xfrm>
              <a:off x="5572963" y="2905963"/>
              <a:ext cx="1046074" cy="1046074"/>
            </a:xfrm>
            <a:prstGeom prst="ellipse">
              <a:avLst/>
            </a:prstGeom>
            <a:solidFill>
              <a:srgbClr val="549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6" name="Graphic 5" descr="Play with solid fill">
              <a:extLst>
                <a:ext uri="{FF2B5EF4-FFF2-40B4-BE49-F238E27FC236}">
                  <a16:creationId xmlns:a16="http://schemas.microsoft.com/office/drawing/2014/main" id="{E140C1D9-819C-C3F7-EB89-B2E77B89B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5855" y="3192280"/>
              <a:ext cx="473439" cy="473439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D21F381-0F62-8481-E8CE-B62CE8BFC08F}"/>
              </a:ext>
            </a:extLst>
          </p:cNvPr>
          <p:cNvSpPr txBox="1">
            <a:spLocks/>
          </p:cNvSpPr>
          <p:nvPr/>
        </p:nvSpPr>
        <p:spPr>
          <a:xfrm>
            <a:off x="1204655" y="365125"/>
            <a:ext cx="9782691" cy="1143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Cheeky Pandas The Custard Monster: A Story About Goodness</a:t>
            </a:r>
          </a:p>
        </p:txBody>
      </p:sp>
    </p:spTree>
    <p:extLst>
      <p:ext uri="{BB962C8B-B14F-4D97-AF65-F5344CB8AC3E}">
        <p14:creationId xmlns:p14="http://schemas.microsoft.com/office/powerpoint/2010/main" val="1484622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9DEF07-D8E2-DD5F-70AD-FE0F6933E9EF}"/>
              </a:ext>
            </a:extLst>
          </p:cNvPr>
          <p:cNvSpPr txBox="1">
            <a:spLocks/>
          </p:cNvSpPr>
          <p:nvPr/>
        </p:nvSpPr>
        <p:spPr>
          <a:xfrm>
            <a:off x="606425" y="337448"/>
            <a:ext cx="10833100" cy="101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/>
              <a:t>Key questions: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F35A8ACF-C175-4F9E-4C36-3BCF5161DE5D}"/>
              </a:ext>
            </a:extLst>
          </p:cNvPr>
          <p:cNvSpPr/>
          <p:nvPr/>
        </p:nvSpPr>
        <p:spPr>
          <a:xfrm>
            <a:off x="572268" y="1498676"/>
            <a:ext cx="10867257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How do you think Milo felt when he got the blame and felt left out?</a:t>
            </a:r>
            <a:endParaRPr lang="en-US" sz="3200" strike="sngStrike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7F57EA-9ED1-8E1D-0ECE-FD6E6CEAEC56}"/>
              </a:ext>
            </a:extLst>
          </p:cNvPr>
          <p:cNvSpPr/>
          <p:nvPr/>
        </p:nvSpPr>
        <p:spPr>
          <a:xfrm>
            <a:off x="572266" y="3304533"/>
            <a:ext cx="10867257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What helped the Pandas </a:t>
            </a:r>
            <a:r>
              <a:rPr lang="en-US" sz="3200" dirty="0" err="1">
                <a:solidFill>
                  <a:schemeClr val="bg1"/>
                </a:solidFill>
                <a:latin typeface="Outfit"/>
              </a:rPr>
              <a:t>realise</a:t>
            </a:r>
            <a:r>
              <a:rPr lang="en-US" sz="3200" dirty="0">
                <a:solidFill>
                  <a:schemeClr val="bg1"/>
                </a:solidFill>
                <a:latin typeface="Outfit"/>
              </a:rPr>
              <a:t> they had made a mistake?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7E6972EC-45C6-1ED7-B362-2ABB4C368F48}"/>
              </a:ext>
            </a:extLst>
          </p:cNvPr>
          <p:cNvSpPr/>
          <p:nvPr/>
        </p:nvSpPr>
        <p:spPr>
          <a:xfrm>
            <a:off x="572267" y="5102884"/>
            <a:ext cx="10867257" cy="114678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How did they show goodness and include him again?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74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253A49A9-448C-68D9-D104-7CD570622E66}"/>
              </a:ext>
            </a:extLst>
          </p:cNvPr>
          <p:cNvSpPr/>
          <p:nvPr/>
        </p:nvSpPr>
        <p:spPr>
          <a:xfrm>
            <a:off x="572268" y="725856"/>
            <a:ext cx="10867257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Have you ever felt left out? What helped you feel included?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8132CACF-C102-6BE5-E444-0F0DC162D4CB}"/>
              </a:ext>
            </a:extLst>
          </p:cNvPr>
          <p:cNvSpPr/>
          <p:nvPr/>
        </p:nvSpPr>
        <p:spPr>
          <a:xfrm>
            <a:off x="572268" y="2580958"/>
            <a:ext cx="10867257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How can we be a community where no one feels left out—even when mistakes happen?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88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0D56B-A479-799D-B60B-E502417B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you rather..</a:t>
            </a:r>
          </a:p>
        </p:txBody>
      </p:sp>
    </p:spTree>
    <p:extLst>
      <p:ext uri="{BB962C8B-B14F-4D97-AF65-F5344CB8AC3E}">
        <p14:creationId xmlns:p14="http://schemas.microsoft.com/office/powerpoint/2010/main" val="1723417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4114615-4714-5B10-C7DD-29ACF5D33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/>
          <a:lstStyle/>
          <a:p>
            <a:pPr algn="ctr"/>
            <a:r>
              <a:rPr lang="en-GB" sz="3600" b="1" dirty="0">
                <a:latin typeface="Outfit Medium" pitchFamily="2" charset="0"/>
              </a:rPr>
              <a:t>Would you rather use a box of blue crayons or a box full of different colour crayons?</a:t>
            </a:r>
          </a:p>
        </p:txBody>
      </p:sp>
      <p:pic>
        <p:nvPicPr>
          <p:cNvPr id="2" name="Picture 1" descr="A box of crayons&#10;&#10;AI-generated content may be incorrect.">
            <a:extLst>
              <a:ext uri="{FF2B5EF4-FFF2-40B4-BE49-F238E27FC236}">
                <a16:creationId xmlns:a16="http://schemas.microsoft.com/office/drawing/2014/main" id="{D3E6DBEF-F84E-407C-5B1D-C8C9314B8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053" y="2343150"/>
            <a:ext cx="5010150" cy="4514850"/>
          </a:xfrm>
          <a:prstGeom prst="rect">
            <a:avLst/>
          </a:prstGeom>
        </p:spPr>
      </p:pic>
      <p:pic>
        <p:nvPicPr>
          <p:cNvPr id="4" name="Picture 3" descr="A box of crayons&#10;&#10;AI-generated content may be incorrect.">
            <a:extLst>
              <a:ext uri="{FF2B5EF4-FFF2-40B4-BE49-F238E27FC236}">
                <a16:creationId xmlns:a16="http://schemas.microsoft.com/office/drawing/2014/main" id="{97B19FBB-1704-F993-ADC6-38A38E58C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255" y="2044410"/>
            <a:ext cx="4558145" cy="451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79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4114615-4714-5B10-C7DD-29ACF5D33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/>
          <a:lstStyle/>
          <a:p>
            <a:pPr algn="ctr"/>
            <a:r>
              <a:rPr lang="en-GB" sz="3600" b="1" dirty="0">
                <a:latin typeface="Outfit Medium" pitchFamily="2" charset="0"/>
              </a:rPr>
              <a:t>Would you rather eat a bowl of peas every day or eat lots of different fruit and vegetables every day?</a:t>
            </a:r>
          </a:p>
        </p:txBody>
      </p:sp>
      <p:pic>
        <p:nvPicPr>
          <p:cNvPr id="3" name="Picture 2" descr="Peas in a white plate on a white background">
            <a:extLst>
              <a:ext uri="{FF2B5EF4-FFF2-40B4-BE49-F238E27FC236}">
                <a16:creationId xmlns:a16="http://schemas.microsoft.com/office/drawing/2014/main" id="{416A2CD6-272A-1550-86A9-38450772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99" y="2281972"/>
            <a:ext cx="5518159" cy="3384222"/>
          </a:xfrm>
          <a:prstGeom prst="rect">
            <a:avLst/>
          </a:prstGeom>
        </p:spPr>
      </p:pic>
      <p:pic>
        <p:nvPicPr>
          <p:cNvPr id="5" name="Picture 4" descr="A variety of fresh fruits, vegetables top view. Large vegetable and citrus  mix collection.">
            <a:extLst>
              <a:ext uri="{FF2B5EF4-FFF2-40B4-BE49-F238E27FC236}">
                <a16:creationId xmlns:a16="http://schemas.microsoft.com/office/drawing/2014/main" id="{6C87F5C0-5338-65E3-5446-FF6FE895A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58" y="2281972"/>
            <a:ext cx="5932851" cy="33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70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4114615-4714-5B10-C7DD-29ACF5D33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416924"/>
          </a:xfrm>
        </p:spPr>
        <p:txBody>
          <a:bodyPr/>
          <a:lstStyle/>
          <a:p>
            <a:pPr algn="ctr"/>
            <a:r>
              <a:rPr lang="en-GB" sz="3600" b="1" dirty="0">
                <a:latin typeface="Outfit Medium" pitchFamily="2" charset="0"/>
              </a:rPr>
              <a:t>Would you rather play with your friend or try to include everyone?</a:t>
            </a:r>
          </a:p>
        </p:txBody>
      </p:sp>
      <p:pic>
        <p:nvPicPr>
          <p:cNvPr id="2" name="Picture 1" descr="Picture">
            <a:extLst>
              <a:ext uri="{FF2B5EF4-FFF2-40B4-BE49-F238E27FC236}">
                <a16:creationId xmlns:a16="http://schemas.microsoft.com/office/drawing/2014/main" id="{3AD49187-5DF9-193B-BD1A-DA3464E6B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283" y="1955703"/>
            <a:ext cx="7023434" cy="4394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4111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07BEF28-5CB5-C610-7EE3-E13BFA152D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507394"/>
            <a:ext cx="10833100" cy="1014412"/>
          </a:xfrm>
        </p:spPr>
        <p:txBody>
          <a:bodyPr/>
          <a:lstStyle/>
          <a:p>
            <a:pPr algn="ctr"/>
            <a:r>
              <a:rPr lang="en-GB" sz="4400" b="1" dirty="0">
                <a:latin typeface="Outfit SemiBold" pitchFamily="2" charset="0"/>
              </a:rPr>
              <a:t>How could we include everyone?</a:t>
            </a:r>
          </a:p>
        </p:txBody>
      </p:sp>
      <p:pic>
        <p:nvPicPr>
          <p:cNvPr id="4" name="Picture 3" descr="Picture">
            <a:extLst>
              <a:ext uri="{FF2B5EF4-FFF2-40B4-BE49-F238E27FC236}">
                <a16:creationId xmlns:a16="http://schemas.microsoft.com/office/drawing/2014/main" id="{B8D73DAE-8736-1E39-82ED-1E7B5883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283" y="1955703"/>
            <a:ext cx="7023434" cy="4394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0474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CEA76D-0ACF-4894-A540-58D5AC3C54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Romans 15:7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E4A1E-1DF5-A79D-46C9-20313E3829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“Therefore, welcome others as Christ has welcomed you, for the glory of God.” </a:t>
            </a:r>
          </a:p>
        </p:txBody>
      </p:sp>
    </p:spTree>
    <p:extLst>
      <p:ext uri="{BB962C8B-B14F-4D97-AF65-F5344CB8AC3E}">
        <p14:creationId xmlns:p14="http://schemas.microsoft.com/office/powerpoint/2010/main" val="3347302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74A09-5D64-F56D-E808-1B8D84F9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9678" y="1848884"/>
            <a:ext cx="9137806" cy="4699399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A community is like a big team where everyone matters.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We all belong to a community — like our class or family.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When someone is new or feeling left out, we can be kind and say, “Come and play!”. That’s how we make others feel welcome.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When we share, help each other and take turns everyone feels like they belong.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Let’s smile, share, and be good friends.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That’s how we make our community a happy place!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249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411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3B45B6-939F-E9C2-C5AB-4A157190D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ea typeface="+mn-lt"/>
                <a:cs typeface="+mn-lt"/>
              </a:rPr>
              <a:t> Dear God,</a:t>
            </a:r>
            <a:br>
              <a:rPr lang="en-GB" dirty="0">
                <a:ea typeface="+mn-lt"/>
                <a:cs typeface="+mn-lt"/>
              </a:rPr>
            </a:br>
            <a:r>
              <a:rPr lang="en-GB" dirty="0">
                <a:ea typeface="+mn-lt"/>
                <a:cs typeface="+mn-lt"/>
              </a:rPr>
              <a:t> </a:t>
            </a:r>
          </a:p>
          <a:p>
            <a:r>
              <a:rPr lang="en-GB" dirty="0">
                <a:ea typeface="+mn-lt"/>
                <a:cs typeface="+mn-lt"/>
              </a:rPr>
              <a:t>Thank You for my friends and my community.</a:t>
            </a:r>
            <a:br>
              <a:rPr lang="en-GB" dirty="0">
                <a:ea typeface="+mn-lt"/>
                <a:cs typeface="+mn-lt"/>
              </a:rPr>
            </a:br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Help me to be kind and welcome others.</a:t>
            </a:r>
            <a:br>
              <a:rPr lang="en-GB" dirty="0">
                <a:ea typeface="+mn-lt"/>
                <a:cs typeface="+mn-lt"/>
              </a:rPr>
            </a:br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Let everyone feel loved and that they belong.</a:t>
            </a:r>
            <a:br>
              <a:rPr lang="en-GB" dirty="0">
                <a:ea typeface="+mn-lt"/>
                <a:cs typeface="+mn-lt"/>
              </a:rPr>
            </a:br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Amen.</a:t>
            </a: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45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77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6A50787E-D74C-FBF2-965D-22C9A583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CBAA7D-DE1B-52CA-BB97-BAA6FCE9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365125"/>
            <a:ext cx="9317736" cy="1143635"/>
          </a:xfrm>
        </p:spPr>
        <p:txBody>
          <a:bodyPr/>
          <a:lstStyle/>
          <a:p>
            <a:pPr algn="ctr"/>
            <a:r>
              <a:rPr lang="en-GB" noProof="0" dirty="0"/>
              <a:t>Three habits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34D019-20C0-B576-DA49-DEC2408E217E}"/>
              </a:ext>
            </a:extLst>
          </p:cNvPr>
          <p:cNvSpPr txBox="1">
            <a:spLocks/>
          </p:cNvSpPr>
          <p:nvPr/>
        </p:nvSpPr>
        <p:spPr>
          <a:xfrm>
            <a:off x="1234316" y="4492669"/>
            <a:ext cx="2847726" cy="989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Listen to others’ stories and see the world through their eyes.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E3F1953-9CD2-2AFF-3FD8-A59E5DBF68B3}"/>
              </a:ext>
            </a:extLst>
          </p:cNvPr>
          <p:cNvSpPr/>
          <p:nvPr/>
        </p:nvSpPr>
        <p:spPr>
          <a:xfrm>
            <a:off x="1446471" y="3831488"/>
            <a:ext cx="2423415" cy="562630"/>
          </a:xfrm>
          <a:prstGeom prst="roundRect">
            <a:avLst>
              <a:gd name="adj" fmla="val 50000"/>
            </a:avLst>
          </a:prstGeom>
          <a:solidFill>
            <a:srgbClr val="FAC8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ED6921"/>
                </a:solidFill>
                <a:latin typeface="Outfit" pitchFamily="2" charset="0"/>
              </a:rPr>
              <a:t>Community</a:t>
            </a:r>
          </a:p>
        </p:txBody>
      </p:sp>
      <p:pic>
        <p:nvPicPr>
          <p:cNvPr id="11" name="Picture 10" descr="A white circle with blue and yellow text&#10;&#10;Description automatically generated">
            <a:extLst>
              <a:ext uri="{FF2B5EF4-FFF2-40B4-BE49-F238E27FC236}">
                <a16:creationId xmlns:a16="http://schemas.microsoft.com/office/drawing/2014/main" id="{BA5B03A6-A5B0-49BD-2CAC-1C6D1717A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59" y="1926301"/>
            <a:ext cx="1792364" cy="1792364"/>
          </a:xfrm>
          <a:prstGeom prst="rect">
            <a:avLst/>
          </a:prstGeom>
        </p:spPr>
      </p:pic>
      <p:pic>
        <p:nvPicPr>
          <p:cNvPr id="12" name="Picture 11" descr="A white circle with yellow and red text&#10;&#10;Description automatically generated">
            <a:extLst>
              <a:ext uri="{FF2B5EF4-FFF2-40B4-BE49-F238E27FC236}">
                <a16:creationId xmlns:a16="http://schemas.microsoft.com/office/drawing/2014/main" id="{3D4C7EF2-67E1-2E80-43D6-2E1A0FA2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97" y="1926301"/>
            <a:ext cx="1792364" cy="1792364"/>
          </a:xfrm>
          <a:prstGeom prst="rect">
            <a:avLst/>
          </a:prstGeom>
        </p:spPr>
      </p:pic>
      <p:pic>
        <p:nvPicPr>
          <p:cNvPr id="13" name="Picture 12" descr="A white circle with red and yellow text&#10;&#10;Description automatically generated">
            <a:extLst>
              <a:ext uri="{FF2B5EF4-FFF2-40B4-BE49-F238E27FC236}">
                <a16:creationId xmlns:a16="http://schemas.microsoft.com/office/drawing/2014/main" id="{F93E9F49-E7EE-9E4A-AF8E-D9392B45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38" y="1926301"/>
            <a:ext cx="1792364" cy="1792364"/>
          </a:xfrm>
          <a:prstGeom prst="rect">
            <a:avLst/>
          </a:prstGeom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56115C70-10D2-17EB-5E24-BBDAA85F4690}"/>
              </a:ext>
            </a:extLst>
          </p:cNvPr>
          <p:cNvSpPr/>
          <p:nvPr/>
        </p:nvSpPr>
        <p:spPr>
          <a:xfrm>
            <a:off x="5207438" y="3831487"/>
            <a:ext cx="1886042" cy="562630"/>
          </a:xfrm>
          <a:prstGeom prst="roundRect">
            <a:avLst>
              <a:gd name="adj" fmla="val 50000"/>
            </a:avLst>
          </a:prstGeom>
          <a:solidFill>
            <a:srgbClr val="E7C9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A72327"/>
                </a:solidFill>
                <a:latin typeface="Outfit" pitchFamily="2" charset="0"/>
              </a:rPr>
              <a:t>Embrace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CF1809-BD7C-E7B9-65C9-C08F96077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6596" y="4506941"/>
            <a:ext cx="2847725" cy="110509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Encounter others with authenticity and confidence.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443B503E-79B7-609C-4785-3D5C3B220F76}"/>
              </a:ext>
            </a:extLst>
          </p:cNvPr>
          <p:cNvSpPr/>
          <p:nvPr/>
        </p:nvSpPr>
        <p:spPr>
          <a:xfrm>
            <a:off x="8825034" y="3831487"/>
            <a:ext cx="1635407" cy="562630"/>
          </a:xfrm>
          <a:prstGeom prst="roundRect">
            <a:avLst>
              <a:gd name="adj" fmla="val 50000"/>
            </a:avLst>
          </a:prstGeom>
          <a:solidFill>
            <a:srgbClr val="DFE9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00628C"/>
                </a:solidFill>
                <a:latin typeface="Outfit" pitchFamily="2" charset="0"/>
              </a:rPr>
              <a:t>Power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A633D5-72A2-2CD8-299B-A67A8B7A3B6D}"/>
              </a:ext>
            </a:extLst>
          </p:cNvPr>
          <p:cNvSpPr txBox="1">
            <a:spLocks/>
          </p:cNvSpPr>
          <p:nvPr/>
        </p:nvSpPr>
        <p:spPr>
          <a:xfrm>
            <a:off x="8218875" y="4492669"/>
            <a:ext cx="2847726" cy="161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Find hope and opportunity in the places where we long to see changes.</a:t>
            </a:r>
          </a:p>
        </p:txBody>
      </p:sp>
    </p:spTree>
    <p:extLst>
      <p:ext uri="{BB962C8B-B14F-4D97-AF65-F5344CB8AC3E}">
        <p14:creationId xmlns:p14="http://schemas.microsoft.com/office/powerpoint/2010/main" val="14536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035C1-9A6B-13F1-7672-11C3F5E40E97}"/>
              </a:ext>
            </a:extLst>
          </p:cNvPr>
          <p:cNvSpPr txBox="1">
            <a:spLocks/>
          </p:cNvSpPr>
          <p:nvPr/>
        </p:nvSpPr>
        <p:spPr>
          <a:xfrm>
            <a:off x="2293937" y="1279706"/>
            <a:ext cx="7604126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800" dirty="0">
                <a:solidFill>
                  <a:srgbClr val="00628C"/>
                </a:solidFill>
              </a:rPr>
              <a:t>I wonder…</a:t>
            </a:r>
            <a:br>
              <a:rPr lang="en-US" sz="4800" dirty="0"/>
            </a:br>
            <a:r>
              <a:rPr lang="en-GB" b="0" dirty="0"/>
              <a:t>How can our differences make us stronger?</a:t>
            </a:r>
          </a:p>
        </p:txBody>
      </p:sp>
    </p:spTree>
    <p:extLst>
      <p:ext uri="{BB962C8B-B14F-4D97-AF65-F5344CB8AC3E}">
        <p14:creationId xmlns:p14="http://schemas.microsoft.com/office/powerpoint/2010/main" val="13504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B05FA6-46C0-B1E1-C2A6-3A107FA9F414}"/>
              </a:ext>
            </a:extLst>
          </p:cNvPr>
          <p:cNvSpPr txBox="1">
            <a:spLocks/>
          </p:cNvSpPr>
          <p:nvPr/>
        </p:nvSpPr>
        <p:spPr>
          <a:xfrm>
            <a:off x="1204655" y="365125"/>
            <a:ext cx="9782691" cy="1143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Difference habits EYFS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2841F6B-F61A-8C14-5576-86F79C41C168}"/>
              </a:ext>
            </a:extLst>
          </p:cNvPr>
          <p:cNvSpPr/>
          <p:nvPr/>
        </p:nvSpPr>
        <p:spPr>
          <a:xfrm>
            <a:off x="1452312" y="1632030"/>
            <a:ext cx="9287377" cy="466905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8311E4AA-36BB-4B18-7F56-6EFDFFCAA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63" t="21538" r="17624" b="22541"/>
          <a:stretch>
            <a:fillRect/>
          </a:stretch>
        </p:blipFill>
        <p:spPr>
          <a:xfrm>
            <a:off x="4777450" y="2936042"/>
            <a:ext cx="2637100" cy="1632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B70918-E383-FE78-9DFF-43279A3A5BA4}"/>
              </a:ext>
            </a:extLst>
          </p:cNvPr>
          <p:cNvSpPr txBox="1"/>
          <p:nvPr/>
        </p:nvSpPr>
        <p:spPr>
          <a:xfrm>
            <a:off x="4290259" y="4669394"/>
            <a:ext cx="361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utfit" pitchFamily="2" charset="0"/>
              </a:rPr>
              <a:t>Coming soon…</a:t>
            </a:r>
          </a:p>
        </p:txBody>
      </p:sp>
    </p:spTree>
    <p:extLst>
      <p:ext uri="{BB962C8B-B14F-4D97-AF65-F5344CB8AC3E}">
        <p14:creationId xmlns:p14="http://schemas.microsoft.com/office/powerpoint/2010/main" val="332180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B05FA6-46C0-B1E1-C2A6-3A107FA9F414}"/>
              </a:ext>
            </a:extLst>
          </p:cNvPr>
          <p:cNvSpPr txBox="1">
            <a:spLocks/>
          </p:cNvSpPr>
          <p:nvPr/>
        </p:nvSpPr>
        <p:spPr>
          <a:xfrm>
            <a:off x="817625" y="365125"/>
            <a:ext cx="10556748" cy="1143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What does the word  community mean?</a:t>
            </a:r>
          </a:p>
        </p:txBody>
      </p:sp>
      <p:pic>
        <p:nvPicPr>
          <p:cNvPr id="4" name="Picture 3" descr="Training and Educational Materials | Diversity and Equal Opportunities">
            <a:extLst>
              <a:ext uri="{FF2B5EF4-FFF2-40B4-BE49-F238E27FC236}">
                <a16:creationId xmlns:a16="http://schemas.microsoft.com/office/drawing/2014/main" id="{C218F55C-0C2D-6932-6863-E47C20C41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657" y="1508760"/>
            <a:ext cx="8176684" cy="4599384"/>
          </a:xfrm>
          <a:prstGeom prst="roundRect">
            <a:avLst>
              <a:gd name="adj" fmla="val 9636"/>
            </a:avLst>
          </a:prstGeom>
        </p:spPr>
      </p:pic>
    </p:spTree>
    <p:extLst>
      <p:ext uri="{BB962C8B-B14F-4D97-AF65-F5344CB8AC3E}">
        <p14:creationId xmlns:p14="http://schemas.microsoft.com/office/powerpoint/2010/main" val="1684443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B05FA6-46C0-B1E1-C2A6-3A107FA9F414}"/>
              </a:ext>
            </a:extLst>
          </p:cNvPr>
          <p:cNvSpPr txBox="1">
            <a:spLocks/>
          </p:cNvSpPr>
          <p:nvPr/>
        </p:nvSpPr>
        <p:spPr>
          <a:xfrm>
            <a:off x="817625" y="365125"/>
            <a:ext cx="10556748" cy="1143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What communities do you belong to?</a:t>
            </a:r>
          </a:p>
        </p:txBody>
      </p:sp>
      <p:pic>
        <p:nvPicPr>
          <p:cNvPr id="2" name="Picture 1" descr="9,800+ Friendly Neighbor Stock Photos, Pictures &amp; Royalty-Free Images ...">
            <a:extLst>
              <a:ext uri="{FF2B5EF4-FFF2-40B4-BE49-F238E27FC236}">
                <a16:creationId xmlns:a16="http://schemas.microsoft.com/office/drawing/2014/main" id="{B4DE105C-B84D-4935-7944-C73D1D3B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08" y="1559560"/>
            <a:ext cx="6575906" cy="4282440"/>
          </a:xfrm>
          <a:prstGeom prst="roundRect">
            <a:avLst>
              <a:gd name="adj" fmla="val 0"/>
            </a:avLst>
          </a:prstGeom>
        </p:spPr>
      </p:pic>
      <p:pic>
        <p:nvPicPr>
          <p:cNvPr id="5" name="Picture 4" descr="10 Fun Christian Games for Children’s Ministry &amp; Kids Church">
            <a:extLst>
              <a:ext uri="{FF2B5EF4-FFF2-40B4-BE49-F238E27FC236}">
                <a16:creationId xmlns:a16="http://schemas.microsoft.com/office/drawing/2014/main" id="{BB478327-805E-752F-EFD2-59FF04009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14" y="1559560"/>
            <a:ext cx="3611159" cy="2352040"/>
          </a:xfrm>
          <a:prstGeom prst="rect">
            <a:avLst/>
          </a:prstGeom>
        </p:spPr>
      </p:pic>
      <p:pic>
        <p:nvPicPr>
          <p:cNvPr id="7" name="Picture 6" descr="Elementary School Children Wearing Blue School Uniforms Raising Hands ...">
            <a:extLst>
              <a:ext uri="{FF2B5EF4-FFF2-40B4-BE49-F238E27FC236}">
                <a16:creationId xmlns:a16="http://schemas.microsoft.com/office/drawing/2014/main" id="{0249EF90-5889-E910-33DB-464AC2A00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214" y="3365500"/>
            <a:ext cx="360358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86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B05FA6-46C0-B1E1-C2A6-3A107FA9F414}"/>
              </a:ext>
            </a:extLst>
          </p:cNvPr>
          <p:cNvSpPr txBox="1">
            <a:spLocks/>
          </p:cNvSpPr>
          <p:nvPr/>
        </p:nvSpPr>
        <p:spPr>
          <a:xfrm>
            <a:off x="817625" y="365125"/>
            <a:ext cx="10556748" cy="1143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Is everyone in our community the same or different?</a:t>
            </a:r>
          </a:p>
        </p:txBody>
      </p:sp>
      <p:pic>
        <p:nvPicPr>
          <p:cNvPr id="5" name="Picture 4" descr="Training and Educational Materials | Diversity and Equal Opportunities">
            <a:extLst>
              <a:ext uri="{FF2B5EF4-FFF2-40B4-BE49-F238E27FC236}">
                <a16:creationId xmlns:a16="http://schemas.microsoft.com/office/drawing/2014/main" id="{2E0ED71D-83C7-7EB3-E833-5A0CF8E9E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657" y="1893491"/>
            <a:ext cx="8176684" cy="4599384"/>
          </a:xfrm>
          <a:prstGeom prst="roundRect">
            <a:avLst>
              <a:gd name="adj" fmla="val 9636"/>
            </a:avLst>
          </a:prstGeom>
        </p:spPr>
      </p:pic>
    </p:spTree>
    <p:extLst>
      <p:ext uri="{BB962C8B-B14F-4D97-AF65-F5344CB8AC3E}">
        <p14:creationId xmlns:p14="http://schemas.microsoft.com/office/powerpoint/2010/main" val="1277942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3589-F924-DA5C-60EB-3628713D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Cheeky Pandas – The Custard Monsters </a:t>
            </a:r>
          </a:p>
        </p:txBody>
      </p:sp>
    </p:spTree>
    <p:extLst>
      <p:ext uri="{BB962C8B-B14F-4D97-AF65-F5344CB8AC3E}">
        <p14:creationId xmlns:p14="http://schemas.microsoft.com/office/powerpoint/2010/main" val="3546947420"/>
      </p:ext>
    </p:extLst>
  </p:cSld>
  <p:clrMapOvr>
    <a:masterClrMapping/>
  </p:clrMapOvr>
</p:sld>
</file>

<file path=ppt/theme/theme1.xml><?xml version="1.0" encoding="utf-8"?>
<a:theme xmlns:a="http://schemas.openxmlformats.org/drawingml/2006/main" name="Difference">
  <a:themeElements>
    <a:clrScheme name="Differen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8B"/>
      </a:accent1>
      <a:accent2>
        <a:srgbClr val="4BA0C1"/>
      </a:accent2>
      <a:accent3>
        <a:srgbClr val="A62327"/>
      </a:accent3>
      <a:accent4>
        <a:srgbClr val="EC6920"/>
      </a:accent4>
      <a:accent5>
        <a:srgbClr val="519D8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af6fe-75ce-478b-9c7c-0edc1e2a0a7e" xsi:nil="true"/>
    <_ip_UnifiedCompliancePolicyUIAction xmlns="http://schemas.microsoft.com/sharepoint/v3" xsi:nil="true"/>
    <lcf76f155ced4ddcb4097134ff3c332f xmlns="7b5c543b-ce41-4bf0-887e-be718118a899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6DADE57D6CF43B91F07824CAC04C9" ma:contentTypeVersion="21" ma:contentTypeDescription="Create a new document." ma:contentTypeScope="" ma:versionID="5a79be1209438791bd3730f028fb06f9">
  <xsd:schema xmlns:xsd="http://www.w3.org/2001/XMLSchema" xmlns:xs="http://www.w3.org/2001/XMLSchema" xmlns:p="http://schemas.microsoft.com/office/2006/metadata/properties" xmlns:ns1="http://schemas.microsoft.com/sharepoint/v3" xmlns:ns2="7b5c543b-ce41-4bf0-887e-be718118a899" xmlns:ns3="c5e47e47-aed6-42ed-92ac-f923200f30aa" xmlns:ns4="91caf6fe-75ce-478b-9c7c-0edc1e2a0a7e" targetNamespace="http://schemas.microsoft.com/office/2006/metadata/properties" ma:root="true" ma:fieldsID="6c6d9c1d32e29d03e62888652673dd22" ns1:_="" ns2:_="" ns3:_="" ns4:_="">
    <xsd:import namespace="http://schemas.microsoft.com/sharepoint/v3"/>
    <xsd:import namespace="7b5c543b-ce41-4bf0-887e-be718118a899"/>
    <xsd:import namespace="c5e47e47-aed6-42ed-92ac-f923200f30aa"/>
    <xsd:import namespace="91caf6fe-75ce-478b-9c7c-0edc1e2a0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c543b-ce41-4bf0-887e-be718118a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657a91f-fe9e-4f09-8fd2-640c53957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47e47-aed6-42ed-92ac-f923200f3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af6fe-75ce-478b-9c7c-0edc1e2a0a7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232ddbc-3c97-4ef6-8f03-ab7b2c0e3262}" ma:internalName="TaxCatchAll" ma:showField="CatchAllData" ma:web="c5e47e47-aed6-42ed-92ac-f923200f3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C2AF6-A12C-4D1B-87C5-F23EC22E56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F4818-A9B0-4E4A-B302-0408B90F62CD}">
  <ds:schemaRefs>
    <ds:schemaRef ds:uri="http://schemas.microsoft.com/office/2006/metadata/properties"/>
    <ds:schemaRef ds:uri="http://schemas.microsoft.com/office/infopath/2007/PartnerControls"/>
    <ds:schemaRef ds:uri="91caf6fe-75ce-478b-9c7c-0edc1e2a0a7e"/>
    <ds:schemaRef ds:uri="http://schemas.microsoft.com/sharepoint/v3"/>
    <ds:schemaRef ds:uri="7b5c543b-ce41-4bf0-887e-be718118a899"/>
  </ds:schemaRefs>
</ds:datastoreItem>
</file>

<file path=customXml/itemProps3.xml><?xml version="1.0" encoding="utf-8"?>
<ds:datastoreItem xmlns:ds="http://schemas.openxmlformats.org/officeDocument/2006/customXml" ds:itemID="{ACF130B7-2607-432C-9289-D7927F493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5c543b-ce41-4bf0-887e-be718118a899"/>
    <ds:schemaRef ds:uri="c5e47e47-aed6-42ed-92ac-f923200f30aa"/>
    <ds:schemaRef ds:uri="91caf6fe-75ce-478b-9c7c-0edc1e2a0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Difference</Template>
  <TotalTime>1356</TotalTime>
  <Words>378</Words>
  <Application>Microsoft Macintosh PowerPoint</Application>
  <PresentationFormat>Widescreen</PresentationFormat>
  <Paragraphs>52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Outfit</vt:lpstr>
      <vt:lpstr>Outfit ExtraBold</vt:lpstr>
      <vt:lpstr>Outfit Medium</vt:lpstr>
      <vt:lpstr>Outfit SemiBold</vt:lpstr>
      <vt:lpstr>Difference</vt:lpstr>
      <vt:lpstr>PowerPoint Presentation</vt:lpstr>
      <vt:lpstr>PowerPoint Presentation</vt:lpstr>
      <vt:lpstr>Three habits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Cheeky Pandas – The Custard Monsters </vt:lpstr>
      <vt:lpstr>PowerPoint Presentation</vt:lpstr>
      <vt:lpstr>PowerPoint Presentation</vt:lpstr>
      <vt:lpstr>PowerPoint Presentation</vt:lpstr>
      <vt:lpstr>Would you rather..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Svetlana Jevsejeva</dc:creator>
  <cp:lastModifiedBy>Heather Skelton</cp:lastModifiedBy>
  <cp:revision>435</cp:revision>
  <dcterms:created xsi:type="dcterms:W3CDTF">2024-02-02T13:02:07Z</dcterms:created>
  <dcterms:modified xsi:type="dcterms:W3CDTF">2025-07-17T08:25:07Z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0x010100F1C6DADE57D6CF43B91F07824CAC04C9</vt:lpwstr>
  </property>
  <property fmtid="{D5CDD505-2E9C-101B-9397-08002B2CF9AE}" pid="3" name="MediaServiceImageTags">
    <vt:lpwstr/>
  </property>
</Properties>
</file>