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393" r:id="rId5"/>
    <p:sldId id="424" r:id="rId6"/>
    <p:sldId id="389" r:id="rId7"/>
    <p:sldId id="425" r:id="rId8"/>
    <p:sldId id="412" r:id="rId9"/>
    <p:sldId id="413" r:id="rId10"/>
    <p:sldId id="420" r:id="rId11"/>
    <p:sldId id="411" r:id="rId12"/>
    <p:sldId id="421" r:id="rId13"/>
    <p:sldId id="426" r:id="rId14"/>
    <p:sldId id="405" r:id="rId15"/>
    <p:sldId id="406"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4D6CB"/>
    <a:srgbClr val="93BAA6"/>
    <a:srgbClr val="549E80"/>
    <a:srgbClr val="00628C"/>
    <a:srgbClr val="A72327"/>
    <a:srgbClr val="ED6921"/>
    <a:srgbClr val="FAC8A6"/>
    <a:srgbClr val="ACBACE"/>
    <a:srgbClr val="00B5FF"/>
    <a:srgbClr val="4CA0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p:restoredTop sz="94658"/>
  </p:normalViewPr>
  <p:slideViewPr>
    <p:cSldViewPr snapToGrid="0">
      <p:cViewPr varScale="1">
        <p:scale>
          <a:sx n="120" d="100"/>
          <a:sy n="120" d="100"/>
        </p:scale>
        <p:origin x="888"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7/22/25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11</a:t>
            </a:fld>
            <a:endParaRPr lang="en-US"/>
          </a:p>
        </p:txBody>
      </p:sp>
    </p:spTree>
    <p:extLst>
      <p:ext uri="{BB962C8B-B14F-4D97-AF65-F5344CB8AC3E}">
        <p14:creationId xmlns:p14="http://schemas.microsoft.com/office/powerpoint/2010/main" val="226016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9AFF48-00EC-E095-0851-5EADB6FC5D4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dirty="0">
                <a:effectLst/>
                <a:latin typeface="Outfit" pitchFamily="2" charset="0"/>
              </a:rPr>
              <a:t>Introduction</a:t>
            </a:r>
            <a:endParaRPr lang="en-GB" sz="8400" dirty="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AAD02468-4670-9AFD-7AEF-48706101FBBC}"/>
              </a:ext>
            </a:extLst>
          </p:cNvPr>
          <p:cNvSpPr txBox="1"/>
          <p:nvPr userDrawn="1"/>
        </p:nvSpPr>
        <p:spPr>
          <a:xfrm>
            <a:off x="771724" y="1415260"/>
            <a:ext cx="7343576" cy="2677656"/>
          </a:xfrm>
          <a:prstGeom prst="rect">
            <a:avLst/>
          </a:prstGeom>
          <a:noFill/>
        </p:spPr>
        <p:txBody>
          <a:bodyPr wrap="square" rtlCol="0">
            <a:spAutoFit/>
          </a:bodyPr>
          <a:lstStyle/>
          <a:p>
            <a:r>
              <a:rPr lang="en-GB" sz="8400" b="1" dirty="0">
                <a:effectLst/>
                <a:latin typeface="Outfit" pitchFamily="2" charset="0"/>
              </a:rPr>
              <a:t>Crossing</a:t>
            </a:r>
          </a:p>
          <a:p>
            <a:r>
              <a:rPr lang="en-GB" sz="8400" b="1" dirty="0">
                <a:effectLst/>
                <a:latin typeface="Outfit" pitchFamily="2" charset="0"/>
              </a:rPr>
              <a:t>Divides</a:t>
            </a:r>
            <a:endParaRPr lang="en-GB" sz="8400" dirty="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dirty="0">
                <a:effectLst/>
                <a:latin typeface="Outfit" pitchFamily="2" charset="0"/>
              </a:rPr>
              <a:t>Navigating </a:t>
            </a:r>
          </a:p>
          <a:p>
            <a:r>
              <a:rPr lang="en-GB" sz="8400" b="1" dirty="0">
                <a:effectLst/>
                <a:latin typeface="Outfit" pitchFamily="2" charset="0"/>
              </a:rPr>
              <a:t>Disagreement</a:t>
            </a:r>
            <a:endParaRPr lang="en-GB" sz="8400" dirty="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7/22/25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67" r:id="rId22"/>
    <p:sldLayoutId id="2147483683" r:id="rId23"/>
    <p:sldLayoutId id="2147483682" r:id="rId24"/>
    <p:sldLayoutId id="2147483668" r:id="rId25"/>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youtube.com/watch?v=fchlZ-0bFG4&amp;list=PLuxTTtoZrycnBY7N_6db2z1IZU-v4lMhS&amp;index=3" TargetMode="External"/><Relationship Id="rId1" Type="http://schemas.openxmlformats.org/officeDocument/2006/relationships/slideLayout" Target="../slideLayouts/slideLayout11.xml"/><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7.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8FC29-361D-01DF-6EB3-77AF1BFC917C}"/>
              </a:ext>
            </a:extLst>
          </p:cNvPr>
          <p:cNvSpPr>
            <a:spLocks noGrp="1"/>
          </p:cNvSpPr>
          <p:nvPr>
            <p:ph type="body" sz="quarter" idx="10"/>
          </p:nvPr>
        </p:nvSpPr>
        <p:spPr>
          <a:xfrm>
            <a:off x="2380791" y="1272346"/>
            <a:ext cx="5042693" cy="1013654"/>
          </a:xfrm>
        </p:spPr>
        <p:txBody>
          <a:bodyPr>
            <a:normAutofit/>
          </a:bodyPr>
          <a:lstStyle/>
          <a:p>
            <a:r>
              <a:rPr lang="en-US" dirty="0"/>
              <a:t>Psalm 139:14 </a:t>
            </a:r>
          </a:p>
        </p:txBody>
      </p:sp>
      <p:sp>
        <p:nvSpPr>
          <p:cNvPr id="3" name="Text Placeholder 2">
            <a:extLst>
              <a:ext uri="{FF2B5EF4-FFF2-40B4-BE49-F238E27FC236}">
                <a16:creationId xmlns:a16="http://schemas.microsoft.com/office/drawing/2014/main" id="{AE56F44D-F046-CDE3-2C96-D29A0BF359F2}"/>
              </a:ext>
            </a:extLst>
          </p:cNvPr>
          <p:cNvSpPr>
            <a:spLocks noGrp="1"/>
          </p:cNvSpPr>
          <p:nvPr>
            <p:ph type="body" sz="quarter" idx="11"/>
          </p:nvPr>
        </p:nvSpPr>
        <p:spPr/>
        <p:txBody>
          <a:bodyPr/>
          <a:lstStyle/>
          <a:p>
            <a:r>
              <a:rPr lang="en-US" dirty="0"/>
              <a:t>"I praise you because I am fearfully and wonderfully made; your works are wonderful, I know that full well".</a:t>
            </a:r>
          </a:p>
          <a:p>
            <a:endParaRPr lang="en-US" dirty="0"/>
          </a:p>
          <a:p>
            <a:endParaRPr lang="en-US" dirty="0"/>
          </a:p>
        </p:txBody>
      </p:sp>
    </p:spTree>
    <p:extLst>
      <p:ext uri="{BB962C8B-B14F-4D97-AF65-F5344CB8AC3E}">
        <p14:creationId xmlns:p14="http://schemas.microsoft.com/office/powerpoint/2010/main" val="707936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8" y="1848884"/>
            <a:ext cx="9137806" cy="4699399"/>
          </a:xfrm>
        </p:spPr>
        <p:txBody>
          <a:bodyPr/>
          <a:lstStyle/>
          <a:p>
            <a:pPr>
              <a:lnSpc>
                <a:spcPct val="110000"/>
              </a:lnSpc>
              <a:spcAft>
                <a:spcPts val="2000"/>
              </a:spcAft>
            </a:pPr>
            <a:r>
              <a:rPr lang="en-GB" dirty="0">
                <a:ea typeface="+mn-lt"/>
                <a:cs typeface="+mn-lt"/>
              </a:rPr>
              <a:t>Did you know that being different is amazing? Some of us are good at drawing, some at running, and others love singing or building. When we share our special talents, we have even more fun together!</a:t>
            </a:r>
          </a:p>
          <a:p>
            <a:pPr>
              <a:lnSpc>
                <a:spcPct val="110000"/>
              </a:lnSpc>
              <a:spcAft>
                <a:spcPts val="2000"/>
              </a:spcAft>
            </a:pPr>
            <a:r>
              <a:rPr lang="en-GB" dirty="0">
                <a:ea typeface="+mn-lt"/>
                <a:cs typeface="+mn-lt"/>
              </a:rPr>
              <a:t>Let us always be kind and enjoy our differences. We can all be friends, no matter what, because our differences make our friendships extra special! Isn't that awesome?</a:t>
            </a:r>
          </a:p>
        </p:txBody>
      </p:sp>
    </p:spTree>
    <p:extLst>
      <p:ext uri="{BB962C8B-B14F-4D97-AF65-F5344CB8AC3E}">
        <p14:creationId xmlns:p14="http://schemas.microsoft.com/office/powerpoint/2010/main" val="76249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7" y="1848884"/>
            <a:ext cx="8205552" cy="4099669"/>
          </a:xfrm>
        </p:spPr>
        <p:txBody>
          <a:bodyPr/>
          <a:lstStyle/>
          <a:p>
            <a:r>
              <a:rPr lang="en-GB" dirty="0">
                <a:ea typeface="+mn-lt"/>
                <a:cs typeface="+mn-lt"/>
              </a:rPr>
              <a:t>Dear God, </a:t>
            </a:r>
          </a:p>
          <a:p>
            <a:endParaRPr lang="en-GB" dirty="0">
              <a:ea typeface="+mn-lt"/>
              <a:cs typeface="+mn-lt"/>
            </a:endParaRPr>
          </a:p>
          <a:p>
            <a:r>
              <a:rPr lang="en-GB" dirty="0">
                <a:ea typeface="+mn-lt"/>
                <a:cs typeface="+mn-lt"/>
              </a:rPr>
              <a:t>Thank you for making each of us special and unique. Even though we are all different, you made us so we can all be friends and learn from each other.</a:t>
            </a:r>
          </a:p>
          <a:p>
            <a:endParaRPr lang="en-GB" dirty="0">
              <a:ea typeface="+mn-lt"/>
              <a:cs typeface="+mn-lt"/>
            </a:endParaRPr>
          </a:p>
          <a:p>
            <a:r>
              <a:rPr lang="en-GB" dirty="0">
                <a:ea typeface="+mn-lt"/>
                <a:cs typeface="+mn-lt"/>
              </a:rPr>
              <a:t>Help us remember that our differences make us stronger and better together. </a:t>
            </a:r>
          </a:p>
          <a:p>
            <a:endParaRPr lang="en-GB" dirty="0">
              <a:ea typeface="+mn-lt"/>
              <a:cs typeface="+mn-lt"/>
            </a:endParaRPr>
          </a:p>
          <a:p>
            <a:r>
              <a:rPr lang="en-GB" dirty="0">
                <a:ea typeface="+mn-lt"/>
                <a:cs typeface="+mn-lt"/>
              </a:rPr>
              <a:t>Teach us to love and help one another, just like Jesus does.</a:t>
            </a:r>
          </a:p>
          <a:p>
            <a:endParaRPr lang="en-GB" dirty="0">
              <a:ea typeface="+mn-lt"/>
              <a:cs typeface="+mn-lt"/>
            </a:endParaRPr>
          </a:p>
          <a:p>
            <a:r>
              <a:rPr lang="en-GB">
                <a:ea typeface="+mn-lt"/>
                <a:cs typeface="+mn-lt"/>
              </a:rPr>
              <a:t>Amen.</a:t>
            </a:r>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p:txBody>
      </p:sp>
    </p:spTree>
    <p:extLst>
      <p:ext uri="{BB962C8B-B14F-4D97-AF65-F5344CB8AC3E}">
        <p14:creationId xmlns:p14="http://schemas.microsoft.com/office/powerpoint/2010/main" val="1410456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70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4203-955A-069B-6B45-35A7A7C7C16F}"/>
              </a:ext>
            </a:extLst>
          </p:cNvPr>
          <p:cNvSpPr txBox="1">
            <a:spLocks/>
          </p:cNvSpPr>
          <p:nvPr/>
        </p:nvSpPr>
        <p:spPr>
          <a:xfrm>
            <a:off x="2206253" y="1327833"/>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GB" dirty="0">
                <a:solidFill>
                  <a:srgbClr val="00628C"/>
                </a:solidFill>
                <a:latin typeface="Outfit Medium" pitchFamily="2" charset="0"/>
              </a:rPr>
              <a:t>I wonder…</a:t>
            </a:r>
            <a:br>
              <a:rPr lang="en-GB" b="0" dirty="0">
                <a:latin typeface="Outfit Medium" pitchFamily="2" charset="0"/>
              </a:rPr>
            </a:br>
            <a:r>
              <a:rPr lang="en-GB" b="0" dirty="0"/>
              <a:t>How can our differences make us stronger?</a:t>
            </a:r>
            <a:br>
              <a:rPr lang="en-GB" b="0" dirty="0"/>
            </a:br>
            <a:endParaRPr lang="en-GB" b="0" dirty="0"/>
          </a:p>
        </p:txBody>
      </p:sp>
    </p:spTree>
    <p:extLst>
      <p:ext uri="{BB962C8B-B14F-4D97-AF65-F5344CB8AC3E}">
        <p14:creationId xmlns:p14="http://schemas.microsoft.com/office/powerpoint/2010/main" val="231482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with their hands up&#10;&#10;AI-generated content may be incorrect.">
            <a:hlinkClick r:id="rId2"/>
            <a:extLst>
              <a:ext uri="{FF2B5EF4-FFF2-40B4-BE49-F238E27FC236}">
                <a16:creationId xmlns:a16="http://schemas.microsoft.com/office/drawing/2014/main" id="{D05FAFAD-E9A0-42ED-73EF-9CAB3371920E}"/>
              </a:ext>
            </a:extLst>
          </p:cNvPr>
          <p:cNvPicPr>
            <a:picLocks noChangeAspect="1"/>
          </p:cNvPicPr>
          <p:nvPr/>
        </p:nvPicPr>
        <p:blipFill>
          <a:blip r:embed="rId3"/>
          <a:stretch>
            <a:fillRect/>
          </a:stretch>
        </p:blipFill>
        <p:spPr>
          <a:xfrm>
            <a:off x="2009655" y="1265275"/>
            <a:ext cx="7772400" cy="5057489"/>
          </a:xfrm>
          <a:prstGeom prst="roundRect">
            <a:avLst>
              <a:gd name="adj" fmla="val 8258"/>
            </a:avLst>
          </a:prstGeom>
        </p:spPr>
      </p:pic>
      <p:sp>
        <p:nvSpPr>
          <p:cNvPr id="3" name="Title 1">
            <a:extLst>
              <a:ext uri="{FF2B5EF4-FFF2-40B4-BE49-F238E27FC236}">
                <a16:creationId xmlns:a16="http://schemas.microsoft.com/office/drawing/2014/main" id="{8FB05FA6-46C0-B1E1-C2A6-3A107FA9F414}"/>
              </a:ext>
            </a:extLst>
          </p:cNvPr>
          <p:cNvSpPr txBox="1">
            <a:spLocks/>
          </p:cNvSpPr>
          <p:nvPr/>
        </p:nvSpPr>
        <p:spPr>
          <a:xfrm>
            <a:off x="1444752"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Just The Way You Are by </a:t>
            </a:r>
            <a:r>
              <a:rPr lang="en-GB" dirty="0" err="1"/>
              <a:t>iSingPop</a:t>
            </a:r>
            <a:endParaRPr lang="en-GB" dirty="0"/>
          </a:p>
        </p:txBody>
      </p:sp>
      <p:grpSp>
        <p:nvGrpSpPr>
          <p:cNvPr id="10" name="Group 9">
            <a:extLst>
              <a:ext uri="{FF2B5EF4-FFF2-40B4-BE49-F238E27FC236}">
                <a16:creationId xmlns:a16="http://schemas.microsoft.com/office/drawing/2014/main" id="{A705CCDE-E09D-EF83-6BE0-0A73A9E9F4A2}"/>
              </a:ext>
            </a:extLst>
          </p:cNvPr>
          <p:cNvGrpSpPr/>
          <p:nvPr/>
        </p:nvGrpSpPr>
        <p:grpSpPr>
          <a:xfrm>
            <a:off x="5572963" y="2905963"/>
            <a:ext cx="1046074" cy="1046074"/>
            <a:chOff x="5572963" y="2905963"/>
            <a:chExt cx="1046074" cy="1046074"/>
          </a:xfrm>
        </p:grpSpPr>
        <p:sp>
          <p:nvSpPr>
            <p:cNvPr id="11" name="Oval 10">
              <a:extLst>
                <a:ext uri="{FF2B5EF4-FFF2-40B4-BE49-F238E27FC236}">
                  <a16:creationId xmlns:a16="http://schemas.microsoft.com/office/drawing/2014/main" id="{26DE3DD6-4ECD-1809-8A1F-7085D7FB5B30}"/>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Graphic 11" descr="Play with solid fill">
              <a:extLst>
                <a:ext uri="{FF2B5EF4-FFF2-40B4-BE49-F238E27FC236}">
                  <a16:creationId xmlns:a16="http://schemas.microsoft.com/office/drawing/2014/main" id="{E12F7ADB-C1E2-920F-A333-ECDB90625B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Tree>
    <p:extLst>
      <p:ext uri="{BB962C8B-B14F-4D97-AF65-F5344CB8AC3E}">
        <p14:creationId xmlns:p14="http://schemas.microsoft.com/office/powerpoint/2010/main" val="3321802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am's Fields: A Children's Park In London | Wander Mum">
            <a:extLst>
              <a:ext uri="{FF2B5EF4-FFF2-40B4-BE49-F238E27FC236}">
                <a16:creationId xmlns:a16="http://schemas.microsoft.com/office/drawing/2014/main" id="{8703EC33-B59D-5BF8-00A4-1C01F4A5941B}"/>
              </a:ext>
            </a:extLst>
          </p:cNvPr>
          <p:cNvPicPr>
            <a:picLocks noChangeAspect="1"/>
          </p:cNvPicPr>
          <p:nvPr/>
        </p:nvPicPr>
        <p:blipFill>
          <a:blip r:embed="rId2"/>
          <a:srcRect l="3074" t="2401" r="2835" b="2627"/>
          <a:stretch>
            <a:fillRect/>
          </a:stretch>
        </p:blipFill>
        <p:spPr>
          <a:xfrm>
            <a:off x="2518200" y="881270"/>
            <a:ext cx="7155599" cy="5346823"/>
          </a:xfrm>
          <a:prstGeom prst="roundRect">
            <a:avLst>
              <a:gd name="adj" fmla="val 0"/>
            </a:avLst>
          </a:prstGeom>
        </p:spPr>
      </p:pic>
      <p:sp>
        <p:nvSpPr>
          <p:cNvPr id="3" name="Rectangle: Rounded Corners 3">
            <a:extLst>
              <a:ext uri="{FF2B5EF4-FFF2-40B4-BE49-F238E27FC236}">
                <a16:creationId xmlns:a16="http://schemas.microsoft.com/office/drawing/2014/main" id="{E48F49E0-485D-7A19-4C59-3DC153ECD068}"/>
              </a:ext>
            </a:extLst>
          </p:cNvPr>
          <p:cNvSpPr/>
          <p:nvPr/>
        </p:nvSpPr>
        <p:spPr>
          <a:xfrm>
            <a:off x="383480" y="373602"/>
            <a:ext cx="3467838" cy="1015335"/>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2400" dirty="0">
                <a:latin typeface="Outfit"/>
              </a:rPr>
              <a:t>What can you see?</a:t>
            </a:r>
          </a:p>
        </p:txBody>
      </p:sp>
      <p:sp>
        <p:nvSpPr>
          <p:cNvPr id="4" name="Rectangle: Rounded Corners 3">
            <a:extLst>
              <a:ext uri="{FF2B5EF4-FFF2-40B4-BE49-F238E27FC236}">
                <a16:creationId xmlns:a16="http://schemas.microsoft.com/office/drawing/2014/main" id="{78A896D4-2780-C582-E48D-E0CC7B0E605F}"/>
              </a:ext>
            </a:extLst>
          </p:cNvPr>
          <p:cNvSpPr/>
          <p:nvPr/>
        </p:nvSpPr>
        <p:spPr>
          <a:xfrm>
            <a:off x="8212027" y="401928"/>
            <a:ext cx="3596492" cy="1804005"/>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2400" dirty="0">
                <a:latin typeface="Outfit"/>
              </a:rPr>
              <a:t>Have you been somewhere like this  before?</a:t>
            </a:r>
          </a:p>
        </p:txBody>
      </p:sp>
      <p:sp>
        <p:nvSpPr>
          <p:cNvPr id="5" name="Rectangle: Rounded Corners 3">
            <a:extLst>
              <a:ext uri="{FF2B5EF4-FFF2-40B4-BE49-F238E27FC236}">
                <a16:creationId xmlns:a16="http://schemas.microsoft.com/office/drawing/2014/main" id="{F736ABD7-8087-3D61-A400-7A68532396EB}"/>
              </a:ext>
            </a:extLst>
          </p:cNvPr>
          <p:cNvSpPr/>
          <p:nvPr/>
        </p:nvSpPr>
        <p:spPr>
          <a:xfrm>
            <a:off x="320524" y="5003422"/>
            <a:ext cx="3530794" cy="140967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2400" dirty="0">
                <a:latin typeface="Outfit"/>
              </a:rPr>
              <a:t>What would you go on first?</a:t>
            </a:r>
          </a:p>
        </p:txBody>
      </p:sp>
      <p:sp>
        <p:nvSpPr>
          <p:cNvPr id="10" name="Rectangle: Rounded Corners 3">
            <a:extLst>
              <a:ext uri="{FF2B5EF4-FFF2-40B4-BE49-F238E27FC236}">
                <a16:creationId xmlns:a16="http://schemas.microsoft.com/office/drawing/2014/main" id="{27D5C8EC-2D45-D987-8678-D221680EBA24}"/>
              </a:ext>
            </a:extLst>
          </p:cNvPr>
          <p:cNvSpPr/>
          <p:nvPr/>
        </p:nvSpPr>
        <p:spPr>
          <a:xfrm>
            <a:off x="7761318" y="4652067"/>
            <a:ext cx="3933377" cy="1804005"/>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2400" dirty="0">
                <a:latin typeface="Outfit"/>
              </a:rPr>
              <a:t>What is your favourite piece of equipment to explore?</a:t>
            </a:r>
          </a:p>
        </p:txBody>
      </p:sp>
      <p:sp>
        <p:nvSpPr>
          <p:cNvPr id="6" name="Oval 5">
            <a:extLst>
              <a:ext uri="{FF2B5EF4-FFF2-40B4-BE49-F238E27FC236}">
                <a16:creationId xmlns:a16="http://schemas.microsoft.com/office/drawing/2014/main" id="{7E48D6BB-07BC-8D0F-8D57-BE7F6B4A8802}"/>
              </a:ext>
            </a:extLst>
          </p:cNvPr>
          <p:cNvSpPr/>
          <p:nvPr/>
        </p:nvSpPr>
        <p:spPr>
          <a:xfrm>
            <a:off x="4946708" y="4708822"/>
            <a:ext cx="1747250" cy="1747250"/>
          </a:xfrm>
          <a:prstGeom prst="ellipse">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ysClr val="windowText" lastClr="000000"/>
                </a:solidFill>
                <a:latin typeface="Outfit Medium" pitchFamily="2" charset="0"/>
              </a:rPr>
              <a:t>Talk Partners</a:t>
            </a:r>
          </a:p>
        </p:txBody>
      </p:sp>
    </p:spTree>
    <p:extLst>
      <p:ext uri="{BB962C8B-B14F-4D97-AF65-F5344CB8AC3E}">
        <p14:creationId xmlns:p14="http://schemas.microsoft.com/office/powerpoint/2010/main" val="1684443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1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24114615-4714-5B10-C7DD-29ACF5D33CEC}"/>
              </a:ext>
            </a:extLst>
          </p:cNvPr>
          <p:cNvSpPr>
            <a:spLocks noGrp="1"/>
          </p:cNvSpPr>
          <p:nvPr>
            <p:ph type="body" sz="quarter" idx="10"/>
          </p:nvPr>
        </p:nvSpPr>
        <p:spPr>
          <a:xfrm>
            <a:off x="606425" y="337448"/>
            <a:ext cx="10833100" cy="1014412"/>
          </a:xfrm>
        </p:spPr>
        <p:txBody>
          <a:bodyPr/>
          <a:lstStyle/>
          <a:p>
            <a:pPr algn="ctr"/>
            <a:r>
              <a:rPr lang="en-GB" sz="3600" b="1" dirty="0">
                <a:latin typeface="Outfit SemiBold" pitchFamily="2" charset="0"/>
              </a:rPr>
              <a:t>Be Present </a:t>
            </a:r>
            <a:r>
              <a:rPr lang="en-GB" sz="3600" dirty="0">
                <a:latin typeface="Outfit Medium" pitchFamily="2" charset="0"/>
              </a:rPr>
              <a:t>Embrace</a:t>
            </a:r>
          </a:p>
          <a:p>
            <a:pPr algn="ctr"/>
            <a:endParaRPr lang="en-GB" sz="3600" dirty="0">
              <a:latin typeface="Outfit Medium" pitchFamily="2" charset="0"/>
            </a:endParaRPr>
          </a:p>
        </p:txBody>
      </p:sp>
      <p:pic>
        <p:nvPicPr>
          <p:cNvPr id="3" name="Picture 2" descr="Walsh, Melanie: Amazon.co.uk: Books">
            <a:extLst>
              <a:ext uri="{FF2B5EF4-FFF2-40B4-BE49-F238E27FC236}">
                <a16:creationId xmlns:a16="http://schemas.microsoft.com/office/drawing/2014/main" id="{974AE437-854A-693C-62AF-EE452B20617E}"/>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315" y="1263627"/>
            <a:ext cx="3949370" cy="4868282"/>
          </a:xfrm>
          <a:prstGeom prst="roundRect">
            <a:avLst>
              <a:gd name="adj" fmla="val 8442"/>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47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24114615-4714-5B10-C7DD-29ACF5D33CEC}"/>
              </a:ext>
            </a:extLst>
          </p:cNvPr>
          <p:cNvSpPr>
            <a:spLocks noGrp="1"/>
          </p:cNvSpPr>
          <p:nvPr>
            <p:ph type="body" sz="quarter" idx="10"/>
          </p:nvPr>
        </p:nvSpPr>
        <p:spPr>
          <a:xfrm>
            <a:off x="606425" y="337448"/>
            <a:ext cx="10833100" cy="1014412"/>
          </a:xfrm>
        </p:spPr>
        <p:txBody>
          <a:bodyPr/>
          <a:lstStyle/>
          <a:p>
            <a:pPr algn="ctr"/>
            <a:r>
              <a:rPr lang="en-GB" sz="4000" b="1" dirty="0">
                <a:latin typeface="Outfit Medium" pitchFamily="2" charset="0"/>
              </a:rPr>
              <a:t>Continuous provision</a:t>
            </a:r>
          </a:p>
          <a:p>
            <a:pPr algn="ctr"/>
            <a:endParaRPr lang="en-GB" sz="4000" b="1" dirty="0">
              <a:latin typeface="Outfit Medium" pitchFamily="2" charset="0"/>
            </a:endParaRPr>
          </a:p>
        </p:txBody>
      </p:sp>
      <p:pic>
        <p:nvPicPr>
          <p:cNvPr id="2" name="Picture 1" descr="Paper Plate Self Portraits Art For Preschool - Easy Peasy and Fun">
            <a:extLst>
              <a:ext uri="{FF2B5EF4-FFF2-40B4-BE49-F238E27FC236}">
                <a16:creationId xmlns:a16="http://schemas.microsoft.com/office/drawing/2014/main" id="{BC1DC6D7-FECF-9B1E-45F3-A67DF79D430F}"/>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07" y="1982577"/>
            <a:ext cx="2892845" cy="2892845"/>
          </a:xfrm>
          <a:prstGeom prst="roundRect">
            <a:avLst>
              <a:gd name="adj" fmla="val 10428"/>
            </a:avLst>
          </a:prstGeom>
          <a:ln>
            <a:noFill/>
          </a:ln>
          <a:effectLst>
            <a:softEdge rad="0"/>
          </a:effectLst>
          <a:extLst>
            <a:ext uri="{909E8E84-426E-40DD-AFC4-6F175D3DCCD1}">
              <a14:hiddenFill xmlns:a14="http://schemas.microsoft.com/office/drawing/2010/main">
                <a:solidFill>
                  <a:srgbClr val="FFFFFF"/>
                </a:solidFill>
              </a14:hiddenFill>
            </a:ext>
          </a:extLst>
        </p:spPr>
      </p:pic>
      <p:pic>
        <p:nvPicPr>
          <p:cNvPr id="4" name="Picture 3" descr="All About Me Flower Year One &amp; Two - Top Teacher">
            <a:extLst>
              <a:ext uri="{FF2B5EF4-FFF2-40B4-BE49-F238E27FC236}">
                <a16:creationId xmlns:a16="http://schemas.microsoft.com/office/drawing/2014/main" id="{72334F1A-4653-4B84-F7EF-D286308EE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244" y="2071897"/>
            <a:ext cx="2803525" cy="2803525"/>
          </a:xfrm>
          <a:prstGeom prst="roundRect">
            <a:avLst>
              <a:gd name="adj" fmla="val 11088"/>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6" name="Picture 5" descr="Best camcorders for any video shooter — 2024 - Videomaker">
            <a:extLst>
              <a:ext uri="{FF2B5EF4-FFF2-40B4-BE49-F238E27FC236}">
                <a16:creationId xmlns:a16="http://schemas.microsoft.com/office/drawing/2014/main" id="{52AB3D40-F11D-2F97-D228-BCD419691AB3}"/>
              </a:ext>
            </a:extLst>
          </p:cNvPr>
          <p:cNvPicPr>
            <a:picLocks noChangeAspect="1"/>
          </p:cNvPicPr>
          <p:nvPr/>
        </p:nvPicPr>
        <p:blipFill>
          <a:blip r:embed="rId4"/>
          <a:stretch>
            <a:fillRect/>
          </a:stretch>
        </p:blipFill>
        <p:spPr>
          <a:xfrm>
            <a:off x="7821587" y="2071896"/>
            <a:ext cx="3617938" cy="2144503"/>
          </a:xfrm>
          <a:prstGeom prst="roundRect">
            <a:avLst>
              <a:gd name="adj" fmla="val 9934"/>
            </a:avLst>
          </a:prstGeom>
          <a:effectLst>
            <a:softEdge rad="0"/>
          </a:effectLst>
        </p:spPr>
      </p:pic>
      <p:sp>
        <p:nvSpPr>
          <p:cNvPr id="7" name="TextBox 13">
            <a:extLst>
              <a:ext uri="{FF2B5EF4-FFF2-40B4-BE49-F238E27FC236}">
                <a16:creationId xmlns:a16="http://schemas.microsoft.com/office/drawing/2014/main" id="{2296B651-69FB-8AA5-004D-88354145518E}"/>
              </a:ext>
            </a:extLst>
          </p:cNvPr>
          <p:cNvSpPr txBox="1"/>
          <p:nvPr/>
        </p:nvSpPr>
        <p:spPr>
          <a:xfrm>
            <a:off x="956503" y="5092839"/>
            <a:ext cx="2297051"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Outfit"/>
              </a:rPr>
              <a:t>Can you create a self portrait?</a:t>
            </a:r>
          </a:p>
          <a:p>
            <a:pPr algn="ctr"/>
            <a:endParaRPr lang="en-GB" sz="2400" dirty="0">
              <a:latin typeface="Outfit"/>
            </a:endParaRPr>
          </a:p>
        </p:txBody>
      </p:sp>
      <p:sp>
        <p:nvSpPr>
          <p:cNvPr id="8" name="TextBox 13">
            <a:extLst>
              <a:ext uri="{FF2B5EF4-FFF2-40B4-BE49-F238E27FC236}">
                <a16:creationId xmlns:a16="http://schemas.microsoft.com/office/drawing/2014/main" id="{22261235-7CE9-201C-A4A7-D87E7E6B7085}"/>
              </a:ext>
            </a:extLst>
          </p:cNvPr>
          <p:cNvSpPr txBox="1"/>
          <p:nvPr/>
        </p:nvSpPr>
        <p:spPr>
          <a:xfrm>
            <a:off x="4385503" y="5092839"/>
            <a:ext cx="2485197"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Outfit"/>
              </a:rPr>
              <a:t>Can you make an 'all about me' flower?</a:t>
            </a:r>
          </a:p>
          <a:p>
            <a:pPr algn="ctr"/>
            <a:endParaRPr lang="en-GB" sz="2400" dirty="0">
              <a:latin typeface="Outfit"/>
            </a:endParaRPr>
          </a:p>
        </p:txBody>
      </p:sp>
      <p:sp>
        <p:nvSpPr>
          <p:cNvPr id="9" name="TextBox 13">
            <a:extLst>
              <a:ext uri="{FF2B5EF4-FFF2-40B4-BE49-F238E27FC236}">
                <a16:creationId xmlns:a16="http://schemas.microsoft.com/office/drawing/2014/main" id="{15C5246D-D57F-D7B6-52D9-69E5C3FD4682}"/>
              </a:ext>
            </a:extLst>
          </p:cNvPr>
          <p:cNvSpPr txBox="1"/>
          <p:nvPr/>
        </p:nvSpPr>
        <p:spPr>
          <a:xfrm>
            <a:off x="8398703" y="5092839"/>
            <a:ext cx="248519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latin typeface="Outfit"/>
              </a:rPr>
              <a:t>Creating a video</a:t>
            </a:r>
          </a:p>
          <a:p>
            <a:pPr algn="ctr"/>
            <a:endParaRPr lang="en-GB" sz="2400" dirty="0">
              <a:latin typeface="Outfit"/>
            </a:endParaRPr>
          </a:p>
        </p:txBody>
      </p:sp>
    </p:spTree>
    <p:extLst>
      <p:ext uri="{BB962C8B-B14F-4D97-AF65-F5344CB8AC3E}">
        <p14:creationId xmlns:p14="http://schemas.microsoft.com/office/powerpoint/2010/main" val="3178970396"/>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2.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docProps/app.xml><?xml version="1.0" encoding="utf-8"?>
<Properties xmlns="http://schemas.openxmlformats.org/officeDocument/2006/extended-properties" xmlns:vt="http://schemas.openxmlformats.org/officeDocument/2006/docPropsVTypes">
  <Template>Difference</Template>
  <TotalTime>1448</TotalTime>
  <Words>282</Words>
  <Application>Microsoft Macintosh PowerPoint</Application>
  <PresentationFormat>Widescreen</PresentationFormat>
  <Paragraphs>44</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Outfit</vt:lpstr>
      <vt:lpstr>Outfit ExtraBold</vt:lpstr>
      <vt:lpstr>Outfit Medium</vt:lpstr>
      <vt:lpstr>Outfit SemiBold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440</cp:revision>
  <dcterms:created xsi:type="dcterms:W3CDTF">2024-02-02T13:02:07Z</dcterms:created>
  <dcterms:modified xsi:type="dcterms:W3CDTF">2025-07-22T08:37:13Z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