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93" r:id="rId5"/>
    <p:sldId id="423" r:id="rId6"/>
    <p:sldId id="389" r:id="rId7"/>
    <p:sldId id="424" r:id="rId8"/>
    <p:sldId id="430" r:id="rId9"/>
    <p:sldId id="431" r:id="rId10"/>
    <p:sldId id="432" r:id="rId11"/>
    <p:sldId id="433" r:id="rId12"/>
    <p:sldId id="428" r:id="rId13"/>
    <p:sldId id="429" r:id="rId14"/>
    <p:sldId id="413" r:id="rId15"/>
    <p:sldId id="420" r:id="rId16"/>
    <p:sldId id="422" r:id="rId17"/>
    <p:sldId id="405" r:id="rId18"/>
    <p:sldId id="406" r:id="rId19"/>
    <p:sldId id="30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E12337-DFA3-9B93-1947-5EA2F677E985}" name="slaguda.209@lgflmail.org" initials="sl" userId="S::urn:spo:guest#slaguda.209@lgflmail.org::" providerId="AD"/>
  <p188:author id="{AE06B076-0FB7-871D-79C6-3BB6F62E0FC3}" name="Alysia-Lara Ayonrinde" initials="AA" userId="S::alysia-lara.ayonrinde@churchofengland.org::82c25098-0028-4fca-b1af-fdda95c00a2f" providerId="AD"/>
  <p188:author id="{18B0A298-79AB-3279-4BDF-909E71120622}" name="Heather Skelton" initials="HS" userId="283b777770d262d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2327"/>
    <a:srgbClr val="00628C"/>
    <a:srgbClr val="549E80"/>
    <a:srgbClr val="93BAA6"/>
    <a:srgbClr val="C4D6CB"/>
    <a:srgbClr val="ED6921"/>
    <a:srgbClr val="FAC8A6"/>
    <a:srgbClr val="ACBACE"/>
    <a:srgbClr val="00B5FF"/>
    <a:srgbClr val="4CA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6"/>
    <p:restoredTop sz="94658"/>
  </p:normalViewPr>
  <p:slideViewPr>
    <p:cSldViewPr snapToGrid="0">
      <p:cViewPr varScale="1">
        <p:scale>
          <a:sx n="120" d="100"/>
          <a:sy n="120" d="100"/>
        </p:scale>
        <p:origin x="10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87D940-8E37-B766-588E-8181215074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8E7518-4BBC-4B33-C60C-69DF5A5F1C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1867B-94BE-744B-8E02-6EA5E1DCE429}" type="datetimeFigureOut">
              <a:rPr lang="en-US" smtClean="0"/>
              <a:t>7/22/25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CF272-3E65-0199-D24D-5C2F38B6FA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B7765-E724-6CB3-5ED8-A85EB5A22A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4555E-9C41-5B42-8482-A300D4F2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35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935FD-063E-E140-81CC-C14970545FB9}" type="datetimeFigureOut">
              <a:rPr lang="en-US" smtClean="0"/>
              <a:t>7/22/25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6DC1D-6D0A-FA43-A618-949EBDE59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3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6DC1D-6D0A-FA43-A618-949EBDE59B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71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6DC1D-6D0A-FA43-A618-949EBDE59B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16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1A85A0F-4B9D-CC9D-D468-874826F3A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47024"/>
            <a:ext cx="10721897" cy="4557132"/>
          </a:xfrm>
        </p:spPr>
        <p:txBody>
          <a:bodyPr/>
          <a:lstStyle>
            <a:lvl1pPr marL="0" indent="0">
              <a:lnSpc>
                <a:spcPct val="120000"/>
              </a:lnSpc>
              <a:buClr>
                <a:srgbClr val="4BA0C1"/>
              </a:buClr>
              <a:buFont typeface="Arial" panose="020B0604020202020204" pitchFamily="34" charset="0"/>
              <a:buNone/>
              <a:defRPr/>
            </a:lvl1pPr>
            <a:lvl2pPr marL="457200" indent="0">
              <a:lnSpc>
                <a:spcPct val="120000"/>
              </a:lnSpc>
              <a:buClr>
                <a:srgbClr val="4BA0C1"/>
              </a:buClr>
              <a:buNone/>
              <a:defRPr/>
            </a:lvl2pPr>
            <a:lvl3pPr marL="914400" indent="0">
              <a:lnSpc>
                <a:spcPct val="120000"/>
              </a:lnSpc>
              <a:buClr>
                <a:srgbClr val="4BA0C1"/>
              </a:buClr>
              <a:buNone/>
              <a:defRPr/>
            </a:lvl3pPr>
            <a:lvl4pPr marL="1371600" indent="0">
              <a:lnSpc>
                <a:spcPct val="120000"/>
              </a:lnSpc>
              <a:buClr>
                <a:srgbClr val="4BA0C1"/>
              </a:buClr>
              <a:buNone/>
              <a:defRPr/>
            </a:lvl4pPr>
            <a:lvl5pPr marL="1828800" indent="0">
              <a:lnSpc>
                <a:spcPct val="120000"/>
              </a:lnSpc>
              <a:buClr>
                <a:srgbClr val="4BA0C1"/>
              </a:buClr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48D255-4958-9C01-F003-06BD5482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blue sky&#10;&#10;AI-generated content may be incorrect.">
            <a:extLst>
              <a:ext uri="{FF2B5EF4-FFF2-40B4-BE49-F238E27FC236}">
                <a16:creationId xmlns:a16="http://schemas.microsoft.com/office/drawing/2014/main" id="{0C58644F-E399-7034-4F05-A54270780DF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8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dots&#10;&#10;AI-generated content may be incorrect.">
            <a:extLst>
              <a:ext uri="{FF2B5EF4-FFF2-40B4-BE49-F238E27FC236}">
                <a16:creationId xmlns:a16="http://schemas.microsoft.com/office/drawing/2014/main" id="{FD148C04-548C-8652-713F-CFF7093992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92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white gradient&#10;&#10;AI-generated content may be incorrect.">
            <a:extLst>
              <a:ext uri="{FF2B5EF4-FFF2-40B4-BE49-F238E27FC236}">
                <a16:creationId xmlns:a16="http://schemas.microsoft.com/office/drawing/2014/main" id="{5ECFB301-182A-6246-07FA-5E7A7071C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0A8C1-EA28-D8FA-9103-5ABEC411DA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7750" y="1504950"/>
            <a:ext cx="5048250" cy="401161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 dirty="0"/>
              <a:t>Add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647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Question /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dots&#10;&#10;AI-generated content may be incorrect.">
            <a:extLst>
              <a:ext uri="{FF2B5EF4-FFF2-40B4-BE49-F238E27FC236}">
                <a16:creationId xmlns:a16="http://schemas.microsoft.com/office/drawing/2014/main" id="{7BF71488-303D-DCC0-63A2-EFDAAF111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een and white gradient&#10;&#10;AI-generated content may be incorrect.">
            <a:extLst>
              <a:ext uri="{FF2B5EF4-FFF2-40B4-BE49-F238E27FC236}">
                <a16:creationId xmlns:a16="http://schemas.microsoft.com/office/drawing/2014/main" id="{44B97973-8BF8-369A-1653-90AB285493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0070" b="2224"/>
          <a:stretch>
            <a:fillRect/>
          </a:stretch>
        </p:blipFill>
        <p:spPr>
          <a:xfrm>
            <a:off x="0" y="1528877"/>
            <a:ext cx="12192000" cy="532912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F65B29-F1F0-6D0A-5302-FD9DC0124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337448"/>
            <a:ext cx="10833100" cy="1014412"/>
          </a:xfrm>
        </p:spPr>
        <p:txBody>
          <a:bodyPr>
            <a:normAutofit/>
          </a:bodyPr>
          <a:lstStyle>
            <a:lvl1pPr marL="0" indent="0" algn="ctr">
              <a:buNone/>
              <a:defRPr sz="4400" b="1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951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white gradient&#10;&#10;AI-generated content may be incorrect.">
            <a:extLst>
              <a:ext uri="{FF2B5EF4-FFF2-40B4-BE49-F238E27FC236}">
                <a16:creationId xmlns:a16="http://schemas.microsoft.com/office/drawing/2014/main" id="{76683643-1BAD-97B6-C94E-6EA1B65BF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green and white circle with a movie clapper&#10;&#10;Description automatically generated">
            <a:extLst>
              <a:ext uri="{FF2B5EF4-FFF2-40B4-BE49-F238E27FC236}">
                <a16:creationId xmlns:a16="http://schemas.microsoft.com/office/drawing/2014/main" id="{30BE6791-D1CD-3E91-F66B-0B42E25760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3999" y="1317600"/>
            <a:ext cx="1580400" cy="158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41204-AEFA-5CCE-CB5D-7D6F0B6E9D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5335" y="3830701"/>
            <a:ext cx="9101328" cy="1069975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Bible Title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7F1657-EB78-A9BC-3EFB-37C080FF89EA}"/>
              </a:ext>
            </a:extLst>
          </p:cNvPr>
          <p:cNvSpPr txBox="1"/>
          <p:nvPr userDrawn="1"/>
        </p:nvSpPr>
        <p:spPr>
          <a:xfrm>
            <a:off x="3627382" y="2997918"/>
            <a:ext cx="4937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>
                <a:solidFill>
                  <a:srgbClr val="C4D6CB"/>
                </a:solidFill>
                <a:latin typeface="Outfit" pitchFamily="2" charset="0"/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41894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ible 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dots&#10;&#10;AI-generated content may be incorrect.">
            <a:extLst>
              <a:ext uri="{FF2B5EF4-FFF2-40B4-BE49-F238E27FC236}">
                <a16:creationId xmlns:a16="http://schemas.microsoft.com/office/drawing/2014/main" id="{FC66A789-1394-305D-2C16-16FC095656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white cross on a green circle&#10;&#10;AI-generated content may be incorrect.">
            <a:extLst>
              <a:ext uri="{FF2B5EF4-FFF2-40B4-BE49-F238E27FC236}">
                <a16:creationId xmlns:a16="http://schemas.microsoft.com/office/drawing/2014/main" id="{B75C2050-F3AE-37DF-2ED6-5B20404916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854" y="637218"/>
            <a:ext cx="1584000" cy="158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BF6B44-B4BF-D332-BB71-B4EAD351BCF2}"/>
              </a:ext>
            </a:extLst>
          </p:cNvPr>
          <p:cNvSpPr txBox="1"/>
          <p:nvPr userDrawn="1"/>
        </p:nvSpPr>
        <p:spPr>
          <a:xfrm>
            <a:off x="2380791" y="637218"/>
            <a:ext cx="49372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500" b="1" i="0" noProof="0" dirty="0">
                <a:solidFill>
                  <a:srgbClr val="93BAA6"/>
                </a:solidFill>
                <a:latin typeface="Outfit" pitchFamily="2" charset="0"/>
              </a:rPr>
              <a:t>Bible verse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0F8674-DEB6-374D-5D0B-0488367EFA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80791" y="1272346"/>
            <a:ext cx="4492625" cy="854628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549E80"/>
                </a:solidFill>
              </a:defRPr>
            </a:lvl1pPr>
          </a:lstStyle>
          <a:p>
            <a:pPr lvl="0"/>
            <a:r>
              <a:rPr lang="en-GB" noProof="0" dirty="0">
                <a:latin typeface="Outfit"/>
              </a:rPr>
              <a:t>Verse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2A0309-1492-CD51-8586-CD80D6EB14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0791" y="2387815"/>
            <a:ext cx="6643939" cy="35756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Clr>
                <a:srgbClr val="4BA0C1"/>
              </a:buClr>
              <a:buFont typeface="Arial" panose="020B0604020202020204" pitchFamily="34" charset="0"/>
              <a:buNone/>
              <a:defRPr sz="3500"/>
            </a:lvl1pPr>
            <a:lvl2pPr marL="457200" indent="0">
              <a:lnSpc>
                <a:spcPct val="120000"/>
              </a:lnSpc>
              <a:buClr>
                <a:srgbClr val="4BA0C1"/>
              </a:buClr>
              <a:buNone/>
              <a:defRPr/>
            </a:lvl2pPr>
            <a:lvl3pPr marL="914400" indent="0">
              <a:lnSpc>
                <a:spcPct val="120000"/>
              </a:lnSpc>
              <a:buClr>
                <a:srgbClr val="4BA0C1"/>
              </a:buClr>
              <a:buNone/>
              <a:defRPr/>
            </a:lvl3pPr>
            <a:lvl4pPr marL="1371600" indent="0">
              <a:lnSpc>
                <a:spcPct val="120000"/>
              </a:lnSpc>
              <a:buClr>
                <a:srgbClr val="4BA0C1"/>
              </a:buClr>
              <a:buNone/>
              <a:defRPr/>
            </a:lvl4pPr>
            <a:lvl5pPr marL="1828800" indent="0">
              <a:lnSpc>
                <a:spcPct val="120000"/>
              </a:lnSpc>
              <a:buClr>
                <a:srgbClr val="4BA0C1"/>
              </a:buClr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373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gradient&#10;&#10;AI-generated content may be incorrect.">
            <a:extLst>
              <a:ext uri="{FF2B5EF4-FFF2-40B4-BE49-F238E27FC236}">
                <a16:creationId xmlns:a16="http://schemas.microsoft.com/office/drawing/2014/main" id="{BC884A3F-805A-AE7F-A56D-69255567C1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blue puzzle piece on a white circle&#10;&#10;Description automatically generated">
            <a:extLst>
              <a:ext uri="{FF2B5EF4-FFF2-40B4-BE49-F238E27FC236}">
                <a16:creationId xmlns:a16="http://schemas.microsoft.com/office/drawing/2014/main" id="{4AB98605-E9E3-D35A-3972-D8172EAC6F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3999" y="1317600"/>
            <a:ext cx="1584000" cy="158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27CF39-7CCF-DE87-5A60-A67E4F14D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5335" y="3931285"/>
            <a:ext cx="9101328" cy="1325563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Activity name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D626F5-9BE1-7C6E-DB18-98004EE2B946}"/>
              </a:ext>
            </a:extLst>
          </p:cNvPr>
          <p:cNvSpPr txBox="1"/>
          <p:nvPr userDrawn="1"/>
        </p:nvSpPr>
        <p:spPr>
          <a:xfrm>
            <a:off x="3627382" y="2997918"/>
            <a:ext cx="4937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>
                <a:solidFill>
                  <a:srgbClr val="ACBACE"/>
                </a:solidFill>
                <a:latin typeface="Outfit" pitchFamily="2" charset="0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2603651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surface with dots&#10;&#10;AI-generated content may be incorrect.">
            <a:extLst>
              <a:ext uri="{FF2B5EF4-FFF2-40B4-BE49-F238E27FC236}">
                <a16:creationId xmlns:a16="http://schemas.microsoft.com/office/drawing/2014/main" id="{C453C00B-230D-57F1-DA9B-1E1D35B65C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E29E997-025E-1FA3-7FBA-77CF28CED5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7750" y="1504950"/>
            <a:ext cx="5048250" cy="401161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 dirty="0"/>
              <a:t>Add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931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gradient&#10;&#10;AI-generated content may be incorrect.">
            <a:extLst>
              <a:ext uri="{FF2B5EF4-FFF2-40B4-BE49-F238E27FC236}">
                <a16:creationId xmlns:a16="http://schemas.microsoft.com/office/drawing/2014/main" id="{6EB04C53-C2BE-09C0-4138-ECD2340E1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68960019-7060-C3FC-FEF9-A78C503A6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592" y="3029426"/>
            <a:ext cx="6528816" cy="799148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810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Question /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FF323B8-6D88-19EF-2EB7-0C01190B6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F65B29-F1F0-6D0A-5302-FD9DC0124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337448"/>
            <a:ext cx="10833100" cy="1014412"/>
          </a:xfrm>
        </p:spPr>
        <p:txBody>
          <a:bodyPr>
            <a:normAutofit/>
          </a:bodyPr>
          <a:lstStyle>
            <a:lvl1pPr marL="0" indent="0" algn="ctr">
              <a:buNone/>
              <a:defRPr sz="4400" b="1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7" name="Picture 6" descr="A red and white gradient&#10;&#10;AI-generated content may be incorrect.">
            <a:extLst>
              <a:ext uri="{FF2B5EF4-FFF2-40B4-BE49-F238E27FC236}">
                <a16:creationId xmlns:a16="http://schemas.microsoft.com/office/drawing/2014/main" id="{8A7C9259-A58C-F981-EB75-781B9D5FD7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2294"/>
          <a:stretch>
            <a:fillRect/>
          </a:stretch>
        </p:blipFill>
        <p:spPr>
          <a:xfrm>
            <a:off x="0" y="1528876"/>
            <a:ext cx="12192000" cy="532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61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9AFF48-00EC-E095-0851-5EADB6FC5D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1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gradient&#10;&#10;AI-generated content may be incorrect.">
            <a:extLst>
              <a:ext uri="{FF2B5EF4-FFF2-40B4-BE49-F238E27FC236}">
                <a16:creationId xmlns:a16="http://schemas.microsoft.com/office/drawing/2014/main" id="{273F9BA6-7F69-965F-82D2-826FD80C3C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637F01E5-D53B-0574-0C32-B9AC2960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592" y="3029426"/>
            <a:ext cx="6528816" cy="799148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05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8503" y="825154"/>
            <a:ext cx="9934539" cy="493954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2000"/>
              </a:spcAft>
              <a:buNone/>
              <a:defRPr sz="2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42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9678" y="1848885"/>
            <a:ext cx="7095996" cy="24693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2000"/>
              </a:spcAft>
              <a:buNone/>
              <a:defRPr sz="2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  <p:pic>
        <p:nvPicPr>
          <p:cNvPr id="4" name="Picture 3" descr="A white cloud in a red circle&#10;&#10;AI-generated content may be incorrect.">
            <a:extLst>
              <a:ext uri="{FF2B5EF4-FFF2-40B4-BE49-F238E27FC236}">
                <a16:creationId xmlns:a16="http://schemas.microsoft.com/office/drawing/2014/main" id="{A613DC6D-ACD8-E575-6647-1E361651E6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6731" y="572115"/>
            <a:ext cx="1543762" cy="154376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3D4766D4-9D64-E6BA-332D-CFF9591B7442}"/>
              </a:ext>
            </a:extLst>
          </p:cNvPr>
          <p:cNvSpPr>
            <a:spLocks noGrp="1"/>
          </p:cNvSpPr>
          <p:nvPr userDrawn="1"/>
        </p:nvSpPr>
        <p:spPr>
          <a:xfrm>
            <a:off x="2335714" y="909446"/>
            <a:ext cx="5887214" cy="86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A72327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noProof="0" dirty="0">
                <a:solidFill>
                  <a:schemeClr val="tx1"/>
                </a:solidFill>
                <a:latin typeface="Outfit"/>
              </a:rPr>
              <a:t>Reflection</a:t>
            </a:r>
            <a:endParaRPr lang="en-GB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74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9678" y="1848885"/>
            <a:ext cx="7095996" cy="24693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2000"/>
              </a:spcAft>
              <a:buNone/>
              <a:defRPr sz="4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3D4766D4-9D64-E6BA-332D-CFF9591B7442}"/>
              </a:ext>
            </a:extLst>
          </p:cNvPr>
          <p:cNvSpPr>
            <a:spLocks noGrp="1"/>
          </p:cNvSpPr>
          <p:nvPr userDrawn="1"/>
        </p:nvSpPr>
        <p:spPr>
          <a:xfrm>
            <a:off x="2335714" y="909446"/>
            <a:ext cx="5887214" cy="86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A72327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noProof="0" dirty="0">
                <a:solidFill>
                  <a:schemeClr val="tx1"/>
                </a:solidFill>
                <a:latin typeface="Outfit"/>
              </a:rPr>
              <a:t>Song</a:t>
            </a: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7" name="Picture 6" descr="A white musical note on a red circle&#10;&#10;AI-generated content may be incorrect.">
            <a:extLst>
              <a:ext uri="{FF2B5EF4-FFF2-40B4-BE49-F238E27FC236}">
                <a16:creationId xmlns:a16="http://schemas.microsoft.com/office/drawing/2014/main" id="{67E5D4F6-9B19-F341-EEDE-D85483795E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6732" y="572116"/>
            <a:ext cx="1543762" cy="154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1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y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1627" y="1848884"/>
            <a:ext cx="7095996" cy="40996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E6912293-1D7A-63F6-BD35-F549ECBC6F0B}"/>
              </a:ext>
            </a:extLst>
          </p:cNvPr>
          <p:cNvSpPr>
            <a:spLocks noGrp="1"/>
          </p:cNvSpPr>
          <p:nvPr userDrawn="1"/>
        </p:nvSpPr>
        <p:spPr>
          <a:xfrm>
            <a:off x="2335714" y="909446"/>
            <a:ext cx="5887214" cy="86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A72327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/>
                </a:solidFill>
                <a:latin typeface="Outfit"/>
              </a:rPr>
              <a:t>Prayer</a:t>
            </a: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7" name="Picture 6" descr="A red circle with white hands in prayer&#10;&#10;Description automatically generated">
            <a:extLst>
              <a:ext uri="{FF2B5EF4-FFF2-40B4-BE49-F238E27FC236}">
                <a16:creationId xmlns:a16="http://schemas.microsoft.com/office/drawing/2014/main" id="{5A235604-4311-3E86-C3E8-2F67A266AD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298" y="551996"/>
            <a:ext cx="1584000" cy="1584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C8A38F-8638-9917-1FBF-B8314F284EB5}"/>
              </a:ext>
            </a:extLst>
          </p:cNvPr>
          <p:cNvCxnSpPr>
            <a:cxnSpLocks/>
          </p:cNvCxnSpPr>
          <p:nvPr userDrawn="1"/>
        </p:nvCxnSpPr>
        <p:spPr>
          <a:xfrm>
            <a:off x="2467299" y="1843430"/>
            <a:ext cx="0" cy="4041176"/>
          </a:xfrm>
          <a:prstGeom prst="line">
            <a:avLst/>
          </a:prstGeom>
          <a:ln w="57150">
            <a:solidFill>
              <a:srgbClr val="A72327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3594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person's face&#10;&#10;Description automatically generated">
            <a:extLst>
              <a:ext uri="{FF2B5EF4-FFF2-40B4-BE49-F238E27FC236}">
                <a16:creationId xmlns:a16="http://schemas.microsoft.com/office/drawing/2014/main" id="{38F0B02C-BA2D-5946-A285-B1C06FE1BA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4BC875-840B-14DC-0E65-6F174EAC3A30}"/>
              </a:ext>
            </a:extLst>
          </p:cNvPr>
          <p:cNvSpPr txBox="1"/>
          <p:nvPr userDrawn="1"/>
        </p:nvSpPr>
        <p:spPr>
          <a:xfrm>
            <a:off x="3790727" y="3869674"/>
            <a:ext cx="4610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>
                <a:latin typeface="Outfit ExtraBold" pitchFamily="2" charset="0"/>
              </a:rPr>
              <a:t>Stay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D3ACBA-F735-763B-FAC3-56BECC769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3194"/>
          <a:stretch/>
        </p:blipFill>
        <p:spPr>
          <a:xfrm>
            <a:off x="3181588" y="4701583"/>
            <a:ext cx="5828825" cy="436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2835C-0629-1A2C-B800-4724C481CB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87276" y="5333404"/>
            <a:ext cx="8417448" cy="43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25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486" y="-39086"/>
            <a:ext cx="12330972" cy="6936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4CA0C2"/>
                </a:solidFill>
                <a:latin typeface="Outfit" pitchFamily="2" charset="0"/>
              </a:rPr>
              <a:t>Session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 dirty="0">
                <a:effectLst/>
                <a:latin typeface="Outfit" pitchFamily="2" charset="0"/>
              </a:rPr>
              <a:t>Be Curious</a:t>
            </a:r>
            <a:endParaRPr lang="en-GB" sz="8400" dirty="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794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A72327"/>
                </a:solidFill>
                <a:latin typeface="Outfit" pitchFamily="2" charset="0"/>
              </a:rPr>
              <a:t>Session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 dirty="0">
                <a:effectLst/>
                <a:latin typeface="Outfit" pitchFamily="2" charset="0"/>
              </a:rPr>
              <a:t>Be Present</a:t>
            </a:r>
            <a:endParaRPr lang="en-GB" sz="8400" dirty="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769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00628C"/>
                </a:solidFill>
                <a:latin typeface="Outfit" pitchFamily="2" charset="0"/>
              </a:rPr>
              <a:t>Session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 dirty="0">
                <a:effectLst/>
                <a:latin typeface="Outfit" pitchFamily="2" charset="0"/>
              </a:rPr>
              <a:t>Reimagine</a:t>
            </a:r>
            <a:endParaRPr lang="en-GB" sz="8400" dirty="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10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ED6921"/>
                </a:solidFill>
                <a:latin typeface="Outfit" pitchFamily="2" charset="0"/>
              </a:rPr>
              <a:t>Session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Pursuing Justice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54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486" y="-39086"/>
            <a:ext cx="12330972" cy="6936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4CA0C2"/>
                </a:solidFill>
                <a:latin typeface="Outfit" pitchFamily="2" charset="0"/>
              </a:rPr>
              <a:t>Session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Practising </a:t>
            </a:r>
            <a:br>
              <a:rPr lang="en-GB" sz="8400" b="1">
                <a:effectLst/>
                <a:latin typeface="Outfit" pitchFamily="2" charset="0"/>
              </a:rPr>
            </a:br>
            <a:r>
              <a:rPr lang="en-GB" sz="8400" b="1">
                <a:effectLst/>
                <a:latin typeface="Outfit" pitchFamily="2" charset="0"/>
              </a:rPr>
              <a:t>Forgiveness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881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A72327"/>
                </a:solidFill>
                <a:latin typeface="Outfit" pitchFamily="2" charset="0"/>
              </a:rPr>
              <a:t>Session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Belonging </a:t>
            </a:r>
          </a:p>
          <a:p>
            <a:r>
              <a:rPr lang="en-GB" sz="8400" b="1">
                <a:effectLst/>
                <a:latin typeface="Outfit" pitchFamily="2" charset="0"/>
              </a:rPr>
              <a:t>Together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351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nder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blue background&#10;&#10;AI-generated content may be incorrect.">
            <a:extLst>
              <a:ext uri="{FF2B5EF4-FFF2-40B4-BE49-F238E27FC236}">
                <a16:creationId xmlns:a16="http://schemas.microsoft.com/office/drawing/2014/main" id="{7A5F1D21-66B4-925D-017E-CDCCCB6028E8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7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4E2F5-AD2E-1904-3CAC-4DCA29AA4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0E93D-1056-3AD4-3DCD-CBCFFCB1F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2309A-EAAD-B34B-9E6D-F319DAE4A144}" type="datetimeFigureOut">
              <a:rPr lang="en-US" smtClean="0"/>
              <a:t>7/22/25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56C75-C316-BF53-8626-FBDEBD293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C6371-8F48-D3AB-034B-4EE66DECE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FC25F-6363-8D4D-B120-9FB1B8158E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86C7B8C-C567-BA49-1C82-1E18A712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49" r:id="rId3"/>
    <p:sldLayoutId id="2147483670" r:id="rId4"/>
    <p:sldLayoutId id="2147483671" r:id="rId5"/>
    <p:sldLayoutId id="2147483673" r:id="rId6"/>
    <p:sldLayoutId id="2147483672" r:id="rId7"/>
    <p:sldLayoutId id="2147483674" r:id="rId8"/>
    <p:sldLayoutId id="2147483678" r:id="rId9"/>
    <p:sldLayoutId id="2147483684" r:id="rId10"/>
    <p:sldLayoutId id="2147483677" r:id="rId11"/>
    <p:sldLayoutId id="2147483680" r:id="rId12"/>
    <p:sldLayoutId id="2147483679" r:id="rId13"/>
    <p:sldLayoutId id="2147483657" r:id="rId14"/>
    <p:sldLayoutId id="2147483655" r:id="rId15"/>
    <p:sldLayoutId id="2147483653" r:id="rId16"/>
    <p:sldLayoutId id="2147483660" r:id="rId17"/>
    <p:sldLayoutId id="2147483654" r:id="rId18"/>
    <p:sldLayoutId id="2147483681" r:id="rId19"/>
    <p:sldLayoutId id="2147483664" r:id="rId20"/>
    <p:sldLayoutId id="2147483685" r:id="rId21"/>
    <p:sldLayoutId id="2147483667" r:id="rId22"/>
    <p:sldLayoutId id="2147483683" r:id="rId23"/>
    <p:sldLayoutId id="2147483682" r:id="rId24"/>
    <p:sldLayoutId id="2147483668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Outfi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utfi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utfi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147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E6F210-F35D-FB3C-4E2F-F283435857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80791" y="1272346"/>
            <a:ext cx="8538846" cy="854628"/>
          </a:xfrm>
        </p:spPr>
        <p:txBody>
          <a:bodyPr>
            <a:normAutofit/>
          </a:bodyPr>
          <a:lstStyle/>
          <a:p>
            <a:r>
              <a:rPr lang="en-GB" dirty="0"/>
              <a:t>1 Corinthians 13:4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A421D-D9BD-485C-4365-4A7A058D57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"</a:t>
            </a:r>
            <a:r>
              <a:rPr lang="en-GB" dirty="0"/>
              <a:t>Love </a:t>
            </a:r>
            <a:r>
              <a:rPr lang="en-GB"/>
              <a:t>is kind."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6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0D2AD7-1E0F-894D-FCE4-6E46D34B40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9770" y="443026"/>
            <a:ext cx="6893092" cy="1129966"/>
          </a:xfrm>
        </p:spPr>
        <p:txBody>
          <a:bodyPr/>
          <a:lstStyle/>
          <a:p>
            <a:pPr algn="ctr"/>
            <a:r>
              <a:rPr lang="en-US" b="1" dirty="0">
                <a:latin typeface="Outfit Medium" pitchFamily="2" charset="0"/>
              </a:rPr>
              <a:t>Continuous provision</a:t>
            </a:r>
          </a:p>
          <a:p>
            <a:pPr algn="ctr"/>
            <a:endParaRPr lang="en-US" b="1" dirty="0">
              <a:latin typeface="Outfit Medium" pitchFamily="2" charset="0"/>
            </a:endParaRPr>
          </a:p>
          <a:p>
            <a:pPr algn="ctr"/>
            <a:endParaRPr lang="en-US" b="1" dirty="0">
              <a:latin typeface="Outfit Medium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0DBBB9-4A53-7069-4C9D-ED1EA11F2D10}"/>
              </a:ext>
            </a:extLst>
          </p:cNvPr>
          <p:cNvSpPr txBox="1"/>
          <p:nvPr/>
        </p:nvSpPr>
        <p:spPr>
          <a:xfrm>
            <a:off x="2023819" y="5018994"/>
            <a:ext cx="33306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utfit Medium" pitchFamily="2" charset="0"/>
                <a:ea typeface="Calibri"/>
                <a:cs typeface="Calibri"/>
              </a:rPr>
              <a:t>Can we create a classroom peace (maker) dove?</a:t>
            </a:r>
          </a:p>
          <a:p>
            <a:pPr algn="ctr"/>
            <a:endParaRPr lang="en-US" sz="2400" dirty="0">
              <a:latin typeface="Outfit Medium" pitchFamily="2" charset="0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B1BFD-F286-BE49-4743-98173ED16398}"/>
              </a:ext>
            </a:extLst>
          </p:cNvPr>
          <p:cNvSpPr txBox="1"/>
          <p:nvPr/>
        </p:nvSpPr>
        <p:spPr>
          <a:xfrm>
            <a:off x="6896608" y="5018994"/>
            <a:ext cx="33306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utfit Medium" pitchFamily="2" charset="0"/>
                <a:ea typeface="Calibri"/>
                <a:cs typeface="Calibri"/>
              </a:rPr>
              <a:t>Can we create a peace corner?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1F116E-AB9B-F4BF-4FD8-C2EA2AD3B2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79" t="5132" r="7362" b="5549"/>
          <a:stretch>
            <a:fillRect/>
          </a:stretch>
        </p:blipFill>
        <p:spPr>
          <a:xfrm>
            <a:off x="2499437" y="1552072"/>
            <a:ext cx="2379438" cy="3296653"/>
          </a:xfrm>
          <a:prstGeom prst="roundRect">
            <a:avLst>
              <a:gd name="adj" fmla="val 13127"/>
            </a:avLst>
          </a:prstGeom>
          <a:effectLst>
            <a:softEdge rad="0"/>
          </a:effectLst>
        </p:spPr>
      </p:pic>
      <p:pic>
        <p:nvPicPr>
          <p:cNvPr id="8" name="Picture 7" descr="Introduce a &quot;Peace Corner&quot; for teaching children to identify their ...">
            <a:extLst>
              <a:ext uri="{FF2B5EF4-FFF2-40B4-BE49-F238E27FC236}">
                <a16:creationId xmlns:a16="http://schemas.microsoft.com/office/drawing/2014/main" id="{CA1EBCD8-4A9A-7954-A423-FB7D679E2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890" y="1985595"/>
            <a:ext cx="3990109" cy="2620795"/>
          </a:xfrm>
          <a:prstGeom prst="roundRect">
            <a:avLst>
              <a:gd name="adj" fmla="val 11158"/>
            </a:avLst>
          </a:prstGeom>
        </p:spPr>
      </p:pic>
    </p:spTree>
    <p:extLst>
      <p:ext uri="{BB962C8B-B14F-4D97-AF65-F5344CB8AC3E}">
        <p14:creationId xmlns:p14="http://schemas.microsoft.com/office/powerpoint/2010/main" val="3659224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9A7F84-9E01-5BE0-B8CF-397A451F68E7}"/>
              </a:ext>
            </a:extLst>
          </p:cNvPr>
          <p:cNvSpPr txBox="1">
            <a:spLocks/>
          </p:cNvSpPr>
          <p:nvPr/>
        </p:nvSpPr>
        <p:spPr>
          <a:xfrm>
            <a:off x="796344" y="762167"/>
            <a:ext cx="9317736" cy="11436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dirty="0"/>
              <a:t>Let's reimagine the ending..​</a:t>
            </a:r>
          </a:p>
          <a:p>
            <a:endParaRPr lang="en-GB" dirty="0"/>
          </a:p>
        </p:txBody>
      </p:sp>
      <p:pic>
        <p:nvPicPr>
          <p:cNvPr id="5" name="Picture 4" descr="Aloud: Over 8,402 Royalty-Free Licensable Stock Illustrations &amp; Drawings |  Shutterstock">
            <a:extLst>
              <a:ext uri="{FF2B5EF4-FFF2-40B4-BE49-F238E27FC236}">
                <a16:creationId xmlns:a16="http://schemas.microsoft.com/office/drawing/2014/main" id="{2F1DE2D2-B06D-BBE1-E0AB-40E0BC1220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40" b="9661"/>
          <a:stretch/>
        </p:blipFill>
        <p:spPr>
          <a:xfrm>
            <a:off x="7970219" y="2124979"/>
            <a:ext cx="3605911" cy="3517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710B00-CA1F-6BC6-C70A-D571F75F7A65}"/>
              </a:ext>
            </a:extLst>
          </p:cNvPr>
          <p:cNvSpPr/>
          <p:nvPr/>
        </p:nvSpPr>
        <p:spPr>
          <a:xfrm>
            <a:off x="796344" y="1723905"/>
            <a:ext cx="6395954" cy="1517310"/>
          </a:xfrm>
          <a:prstGeom prst="roundRect">
            <a:avLst>
              <a:gd name="adj" fmla="val 12088"/>
            </a:avLst>
          </a:prstGeom>
          <a:solidFill>
            <a:srgbClr val="A72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16000" rIns="288000" bIns="216000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utfit"/>
              </a:rPr>
              <a:t>Can we think of kind ways that our story could have ended? </a:t>
            </a: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6A46C6E2-7A3F-51A5-5EA0-6419566593B1}"/>
              </a:ext>
            </a:extLst>
          </p:cNvPr>
          <p:cNvSpPr/>
          <p:nvPr/>
        </p:nvSpPr>
        <p:spPr>
          <a:xfrm>
            <a:off x="796344" y="3414104"/>
            <a:ext cx="6395954" cy="991530"/>
          </a:xfrm>
          <a:prstGeom prst="roundRect">
            <a:avLst>
              <a:gd name="adj" fmla="val 12088"/>
            </a:avLst>
          </a:prstGeom>
          <a:solidFill>
            <a:srgbClr val="A72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16000" rIns="288000" bIns="216000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utfit"/>
              </a:rPr>
              <a:t>Can we act them out?</a:t>
            </a: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971C28DC-4339-A5CD-B88C-6E041E7235AD}"/>
              </a:ext>
            </a:extLst>
          </p:cNvPr>
          <p:cNvSpPr/>
          <p:nvPr/>
        </p:nvSpPr>
        <p:spPr>
          <a:xfrm>
            <a:off x="796344" y="4578523"/>
            <a:ext cx="6395954" cy="1517310"/>
          </a:xfrm>
          <a:prstGeom prst="roundRect">
            <a:avLst>
              <a:gd name="adj" fmla="val 12088"/>
            </a:avLst>
          </a:prstGeom>
          <a:solidFill>
            <a:srgbClr val="A72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16000" rIns="288000" bIns="216000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utfit"/>
              </a:rPr>
              <a:t>What could bear have done instead of eating rabbit?</a:t>
            </a:r>
          </a:p>
        </p:txBody>
      </p:sp>
    </p:spTree>
    <p:extLst>
      <p:ext uri="{BB962C8B-B14F-4D97-AF65-F5344CB8AC3E}">
        <p14:creationId xmlns:p14="http://schemas.microsoft.com/office/powerpoint/2010/main" val="1376767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874A09-5D64-F56D-E808-1B8D84F956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9678" y="1848884"/>
            <a:ext cx="8328585" cy="4699399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dirty="0">
                <a:ea typeface="+mn-lt"/>
                <a:cs typeface="+mn-lt"/>
              </a:rPr>
              <a:t>Sometimes people make mistakes and hurt our feelings.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dirty="0">
                <a:ea typeface="+mn-lt"/>
                <a:cs typeface="+mn-lt"/>
              </a:rPr>
              <a:t>When that happens, we can forgive them and be kind.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dirty="0">
                <a:ea typeface="+mn-lt"/>
                <a:cs typeface="+mn-lt"/>
              </a:rPr>
              <a:t>Being a peacekeeper means saying, "I forgive you," and helping everyone be friends again.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dirty="0">
                <a:ea typeface="+mn-lt"/>
                <a:cs typeface="+mn-lt"/>
              </a:rPr>
              <a:t>When we forgive and share love, we make our world a happier place! </a:t>
            </a:r>
          </a:p>
        </p:txBody>
      </p:sp>
    </p:spTree>
    <p:extLst>
      <p:ext uri="{BB962C8B-B14F-4D97-AF65-F5344CB8AC3E}">
        <p14:creationId xmlns:p14="http://schemas.microsoft.com/office/powerpoint/2010/main" val="762492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3B45B6-939F-E9C2-C5AB-4A157190DD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ea typeface="+mn-lt"/>
                <a:cs typeface="+mn-lt"/>
              </a:rPr>
              <a:t>Dear God,</a:t>
            </a:r>
          </a:p>
          <a:p>
            <a:endParaRPr lang="en-GB" dirty="0">
              <a:ea typeface="+mn-lt"/>
              <a:cs typeface="+mn-lt"/>
            </a:endParaRPr>
          </a:p>
          <a:p>
            <a:r>
              <a:rPr lang="en-GB" dirty="0"/>
              <a:t>Thank you for loving me.</a:t>
            </a:r>
          </a:p>
          <a:p>
            <a:endParaRPr lang="en-GB" dirty="0"/>
          </a:p>
          <a:p>
            <a:r>
              <a:rPr lang="en-GB" dirty="0"/>
              <a:t>Help me to forgive when someone is unkind. </a:t>
            </a:r>
          </a:p>
          <a:p>
            <a:endParaRPr lang="en-GB" dirty="0"/>
          </a:p>
          <a:p>
            <a:r>
              <a:rPr lang="en-GB" dirty="0"/>
              <a:t>Help me to share, love, and always be kind.</a:t>
            </a:r>
          </a:p>
          <a:p>
            <a:endParaRPr lang="en-GB" dirty="0"/>
          </a:p>
          <a:p>
            <a:r>
              <a:rPr lang="en-GB" dirty="0"/>
              <a:t>Make me a peacemaker just like you!</a:t>
            </a:r>
          </a:p>
          <a:p>
            <a:endParaRPr lang="en-GB" dirty="0">
              <a:ea typeface="+mn-lt"/>
              <a:cs typeface="+mn-lt"/>
            </a:endParaRPr>
          </a:p>
          <a:p>
            <a:r>
              <a:rPr lang="en-GB" dirty="0">
                <a:ea typeface="+mn-lt"/>
                <a:cs typeface="+mn-lt"/>
              </a:rPr>
              <a:t>Amen</a:t>
            </a:r>
          </a:p>
          <a:p>
            <a:endParaRPr lang="en-GB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0456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773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592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background with a blue sky&#10;&#10;AI-generated content may be incorrect.">
            <a:extLst>
              <a:ext uri="{FF2B5EF4-FFF2-40B4-BE49-F238E27FC236}">
                <a16:creationId xmlns:a16="http://schemas.microsoft.com/office/drawing/2014/main" id="{6A50787E-D74C-FBF2-965D-22C9A583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0CBAA7D-DE1B-52CA-BB97-BAA6FCE93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752" y="365125"/>
            <a:ext cx="9317736" cy="1143635"/>
          </a:xfrm>
        </p:spPr>
        <p:txBody>
          <a:bodyPr/>
          <a:lstStyle/>
          <a:p>
            <a:pPr algn="ctr"/>
            <a:r>
              <a:rPr lang="en-GB" noProof="0" dirty="0"/>
              <a:t>Three habits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A34D019-20C0-B576-DA49-DEC2408E217E}"/>
              </a:ext>
            </a:extLst>
          </p:cNvPr>
          <p:cNvSpPr txBox="1">
            <a:spLocks/>
          </p:cNvSpPr>
          <p:nvPr/>
        </p:nvSpPr>
        <p:spPr>
          <a:xfrm>
            <a:off x="1234316" y="4492669"/>
            <a:ext cx="2847726" cy="989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/>
              <a:t>Listen to others’ stories and see the world through their eyes.</a:t>
            </a: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DE3F1953-9CD2-2AFF-3FD8-A59E5DBF68B3}"/>
              </a:ext>
            </a:extLst>
          </p:cNvPr>
          <p:cNvSpPr/>
          <p:nvPr/>
        </p:nvSpPr>
        <p:spPr>
          <a:xfrm>
            <a:off x="1446471" y="3831488"/>
            <a:ext cx="2423415" cy="562630"/>
          </a:xfrm>
          <a:prstGeom prst="roundRect">
            <a:avLst>
              <a:gd name="adj" fmla="val 50000"/>
            </a:avLst>
          </a:prstGeom>
          <a:solidFill>
            <a:srgbClr val="FAC8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GB" sz="2600" b="1" noProof="0" dirty="0">
                <a:solidFill>
                  <a:srgbClr val="ED6921"/>
                </a:solidFill>
                <a:latin typeface="Outfit" pitchFamily="2" charset="0"/>
              </a:rPr>
              <a:t>Community</a:t>
            </a:r>
          </a:p>
        </p:txBody>
      </p:sp>
      <p:pic>
        <p:nvPicPr>
          <p:cNvPr id="11" name="Picture 10" descr="A white circle with blue and yellow text&#10;&#10;Description automatically generated">
            <a:extLst>
              <a:ext uri="{FF2B5EF4-FFF2-40B4-BE49-F238E27FC236}">
                <a16:creationId xmlns:a16="http://schemas.microsoft.com/office/drawing/2014/main" id="{BA5B03A6-A5B0-49BD-2CAC-1C6D1717A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559" y="1926301"/>
            <a:ext cx="1792364" cy="1792364"/>
          </a:xfrm>
          <a:prstGeom prst="rect">
            <a:avLst/>
          </a:prstGeom>
        </p:spPr>
      </p:pic>
      <p:pic>
        <p:nvPicPr>
          <p:cNvPr id="12" name="Picture 11" descr="A white circle with yellow and red text&#10;&#10;Description automatically generated">
            <a:extLst>
              <a:ext uri="{FF2B5EF4-FFF2-40B4-BE49-F238E27FC236}">
                <a16:creationId xmlns:a16="http://schemas.microsoft.com/office/drawing/2014/main" id="{3D4C7EF2-67E1-2E80-43D6-2E1A0FA23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997" y="1926301"/>
            <a:ext cx="1792364" cy="1792364"/>
          </a:xfrm>
          <a:prstGeom prst="rect">
            <a:avLst/>
          </a:prstGeom>
        </p:spPr>
      </p:pic>
      <p:pic>
        <p:nvPicPr>
          <p:cNvPr id="13" name="Picture 12" descr="A white circle with red and yellow text&#10;&#10;Description automatically generated">
            <a:extLst>
              <a:ext uri="{FF2B5EF4-FFF2-40B4-BE49-F238E27FC236}">
                <a16:creationId xmlns:a16="http://schemas.microsoft.com/office/drawing/2014/main" id="{F93E9F49-E7EE-9E4A-AF8E-D9392B45F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438" y="1926301"/>
            <a:ext cx="1792364" cy="1792364"/>
          </a:xfrm>
          <a:prstGeom prst="rect">
            <a:avLst/>
          </a:prstGeom>
        </p:spPr>
      </p:pic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56115C70-10D2-17EB-5E24-BBDAA85F4690}"/>
              </a:ext>
            </a:extLst>
          </p:cNvPr>
          <p:cNvSpPr/>
          <p:nvPr/>
        </p:nvSpPr>
        <p:spPr>
          <a:xfrm>
            <a:off x="5207438" y="3831487"/>
            <a:ext cx="1886042" cy="562630"/>
          </a:xfrm>
          <a:prstGeom prst="roundRect">
            <a:avLst>
              <a:gd name="adj" fmla="val 50000"/>
            </a:avLst>
          </a:prstGeom>
          <a:solidFill>
            <a:srgbClr val="E7C9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pPr algn="ctr"/>
            <a:r>
              <a:rPr lang="en-GB" sz="2600" b="1" noProof="0" dirty="0">
                <a:solidFill>
                  <a:srgbClr val="A72327"/>
                </a:solidFill>
                <a:latin typeface="Outfit" pitchFamily="2" charset="0"/>
              </a:rPr>
              <a:t>Embrace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CF1809-BD7C-E7B9-65C9-C08F960773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6596" y="4506941"/>
            <a:ext cx="2847725" cy="1105096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/>
              <a:t>Encounter others with authenticity and confidence.</a:t>
            </a:r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id="{443B503E-79B7-609C-4785-3D5C3B220F76}"/>
              </a:ext>
            </a:extLst>
          </p:cNvPr>
          <p:cNvSpPr/>
          <p:nvPr/>
        </p:nvSpPr>
        <p:spPr>
          <a:xfrm>
            <a:off x="8825034" y="3831487"/>
            <a:ext cx="1635407" cy="562630"/>
          </a:xfrm>
          <a:prstGeom prst="roundRect">
            <a:avLst>
              <a:gd name="adj" fmla="val 50000"/>
            </a:avLst>
          </a:prstGeom>
          <a:solidFill>
            <a:srgbClr val="DFE9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pPr algn="ctr"/>
            <a:r>
              <a:rPr lang="en-GB" sz="2600" b="1" noProof="0" dirty="0">
                <a:solidFill>
                  <a:srgbClr val="00628C"/>
                </a:solidFill>
                <a:latin typeface="Outfit" pitchFamily="2" charset="0"/>
              </a:rPr>
              <a:t>Power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AA633D5-72A2-2CD8-299B-A67A8B7A3B6D}"/>
              </a:ext>
            </a:extLst>
          </p:cNvPr>
          <p:cNvSpPr txBox="1">
            <a:spLocks/>
          </p:cNvSpPr>
          <p:nvPr/>
        </p:nvSpPr>
        <p:spPr>
          <a:xfrm>
            <a:off x="8218875" y="4492669"/>
            <a:ext cx="2847726" cy="1619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/>
              <a:t>Find hope and opportunity in the places where we long to see changes.</a:t>
            </a:r>
          </a:p>
        </p:txBody>
      </p:sp>
    </p:spTree>
    <p:extLst>
      <p:ext uri="{BB962C8B-B14F-4D97-AF65-F5344CB8AC3E}">
        <p14:creationId xmlns:p14="http://schemas.microsoft.com/office/powerpoint/2010/main" val="1453612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74203-955A-069B-6B45-35A7A7C7C16F}"/>
              </a:ext>
            </a:extLst>
          </p:cNvPr>
          <p:cNvSpPr txBox="1">
            <a:spLocks/>
          </p:cNvSpPr>
          <p:nvPr/>
        </p:nvSpPr>
        <p:spPr>
          <a:xfrm>
            <a:off x="2206253" y="1327833"/>
            <a:ext cx="7604126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GB" dirty="0">
                <a:solidFill>
                  <a:srgbClr val="00628C"/>
                </a:solidFill>
                <a:latin typeface="Outfit Medium" pitchFamily="2" charset="0"/>
              </a:rPr>
              <a:t>I wonder…</a:t>
            </a:r>
            <a:br>
              <a:rPr lang="en-GB" b="0" dirty="0">
                <a:latin typeface="Outfit Medium" pitchFamily="2" charset="0"/>
              </a:rPr>
            </a:br>
            <a:r>
              <a:rPr lang="en-GB" b="0" dirty="0"/>
              <a:t>How can we be kind to others?</a:t>
            </a:r>
          </a:p>
        </p:txBody>
      </p:sp>
    </p:spTree>
    <p:extLst>
      <p:ext uri="{BB962C8B-B14F-4D97-AF65-F5344CB8AC3E}">
        <p14:creationId xmlns:p14="http://schemas.microsoft.com/office/powerpoint/2010/main" val="231482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 Want My Hat Back (The Hat Trilogy): Amazon.co.uk: Klassen, Jon, Klassen,  Jon: 9780763655983: Books">
            <a:extLst>
              <a:ext uri="{FF2B5EF4-FFF2-40B4-BE49-F238E27FC236}">
                <a16:creationId xmlns:a16="http://schemas.microsoft.com/office/drawing/2014/main" id="{E28EE838-0BB5-29A5-D78D-6D960EAA21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256"/>
          <a:stretch>
            <a:fillRect/>
          </a:stretch>
        </p:blipFill>
        <p:spPr>
          <a:xfrm>
            <a:off x="4448838" y="2107085"/>
            <a:ext cx="3294324" cy="4073640"/>
          </a:xfrm>
          <a:prstGeom prst="roundRect">
            <a:avLst>
              <a:gd name="adj" fmla="val 10823"/>
            </a:avLst>
          </a:prstGeom>
          <a:ln>
            <a:noFill/>
          </a:ln>
          <a:effectLst>
            <a:softEdge rad="0"/>
          </a:effectLst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4A23B01-4195-F6DE-FA25-E9543FD0BC31}"/>
              </a:ext>
            </a:extLst>
          </p:cNvPr>
          <p:cNvSpPr txBox="1">
            <a:spLocks/>
          </p:cNvSpPr>
          <p:nvPr/>
        </p:nvSpPr>
        <p:spPr>
          <a:xfrm>
            <a:off x="606425" y="337448"/>
            <a:ext cx="10833100" cy="101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000" b="1" dirty="0">
                <a:latin typeface="Outfit Medium" pitchFamily="2" charset="0"/>
              </a:rPr>
              <a:t>Let's read our story..</a:t>
            </a:r>
          </a:p>
          <a:p>
            <a:pPr algn="ctr"/>
            <a:endParaRPr lang="en-GB" sz="4000" b="1" dirty="0">
              <a:latin typeface="Outfit Medium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27F758-1D1F-12A6-1D1A-C126F0C7F51F}"/>
              </a:ext>
            </a:extLst>
          </p:cNvPr>
          <p:cNvSpPr txBox="1"/>
          <p:nvPr/>
        </p:nvSpPr>
        <p:spPr>
          <a:xfrm>
            <a:off x="2972970" y="1187067"/>
            <a:ext cx="6100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utfit Medium" pitchFamily="2" charset="0"/>
                <a:ea typeface="Calibri"/>
                <a:cs typeface="Calibri"/>
              </a:rPr>
              <a:t>(stop at ‘you stole my hat’)</a:t>
            </a:r>
          </a:p>
        </p:txBody>
      </p:sp>
    </p:spTree>
    <p:extLst>
      <p:ext uri="{BB962C8B-B14F-4D97-AF65-F5344CB8AC3E}">
        <p14:creationId xmlns:p14="http://schemas.microsoft.com/office/powerpoint/2010/main" val="1476046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41E90CF-3397-F99D-B7A0-EF80ECAC9011}"/>
              </a:ext>
            </a:extLst>
          </p:cNvPr>
          <p:cNvSpPr txBox="1">
            <a:spLocks/>
          </p:cNvSpPr>
          <p:nvPr/>
        </p:nvSpPr>
        <p:spPr>
          <a:xfrm>
            <a:off x="606425" y="337448"/>
            <a:ext cx="10833100" cy="101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400" b="1" dirty="0">
                <a:latin typeface="Outfit Medium" pitchFamily="2" charset="0"/>
              </a:rPr>
              <a:t>How do you think bear felt when he couldn’t find his hat?</a:t>
            </a:r>
          </a:p>
          <a:p>
            <a:pPr algn="ctr"/>
            <a:endParaRPr lang="en-GB" sz="4400" b="1" dirty="0">
              <a:latin typeface="Outfit Medium" pitchFamily="2" charset="0"/>
            </a:endParaRPr>
          </a:p>
          <a:p>
            <a:pPr algn="ctr"/>
            <a:endParaRPr lang="en-GB" sz="4400" b="1" dirty="0">
              <a:latin typeface="Outfit Medium" pitchFamily="2" charset="0"/>
            </a:endParaRPr>
          </a:p>
          <a:p>
            <a:pPr algn="ctr"/>
            <a:endParaRPr lang="en-GB" sz="4400" b="1" dirty="0">
              <a:latin typeface="Outfit Medium" pitchFamily="2" charset="0"/>
            </a:endParaRPr>
          </a:p>
          <a:p>
            <a:pPr algn="ctr"/>
            <a:endParaRPr lang="en-GB" sz="4400" b="1" dirty="0">
              <a:latin typeface="Outfit Medium" pitchFamily="2" charset="0"/>
            </a:endParaRPr>
          </a:p>
          <a:p>
            <a:pPr algn="ctr"/>
            <a:endParaRPr lang="en-GB" sz="4400" b="1" dirty="0">
              <a:latin typeface="Outfit Medium" pitchFamily="2" charset="0"/>
            </a:endParaRPr>
          </a:p>
        </p:txBody>
      </p:sp>
      <p:pic>
        <p:nvPicPr>
          <p:cNvPr id="6" name="Picture 5" descr="A close-up of a bear&#10;&#10;AI-generated content may be incorrect.">
            <a:extLst>
              <a:ext uri="{FF2B5EF4-FFF2-40B4-BE49-F238E27FC236}">
                <a16:creationId xmlns:a16="http://schemas.microsoft.com/office/drawing/2014/main" id="{8ADFFF71-0E93-1EE1-2B8B-B3FBE65BB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145" y="2113723"/>
            <a:ext cx="5701709" cy="4274265"/>
          </a:xfrm>
          <a:prstGeom prst="roundRect">
            <a:avLst>
              <a:gd name="adj" fmla="val 7800"/>
            </a:avLst>
          </a:prstGeom>
        </p:spPr>
      </p:pic>
    </p:spTree>
    <p:extLst>
      <p:ext uri="{BB962C8B-B14F-4D97-AF65-F5344CB8AC3E}">
        <p14:creationId xmlns:p14="http://schemas.microsoft.com/office/powerpoint/2010/main" val="2533188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6C24C2-DC38-CA6B-7801-AB49476CB772}"/>
              </a:ext>
            </a:extLst>
          </p:cNvPr>
          <p:cNvSpPr txBox="1">
            <a:spLocks/>
          </p:cNvSpPr>
          <p:nvPr/>
        </p:nvSpPr>
        <p:spPr>
          <a:xfrm>
            <a:off x="2129589" y="337447"/>
            <a:ext cx="8133348" cy="16597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400" b="1" dirty="0">
                <a:latin typeface="Outfit Medium" pitchFamily="2" charset="0"/>
              </a:rPr>
              <a:t>How do you think bear felt when he found his hat?</a:t>
            </a:r>
          </a:p>
          <a:p>
            <a:pPr algn="ctr"/>
            <a:endParaRPr lang="en-GB" sz="4400" b="1" dirty="0">
              <a:latin typeface="Outfit Medium" pitchFamily="2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EBEB43B-3BC9-6E64-5E2F-9DF705343A03}"/>
              </a:ext>
            </a:extLst>
          </p:cNvPr>
          <p:cNvSpPr txBox="1">
            <a:spLocks/>
          </p:cNvSpPr>
          <p:nvPr/>
        </p:nvSpPr>
        <p:spPr>
          <a:xfrm>
            <a:off x="779713" y="5706829"/>
            <a:ext cx="10833100" cy="1014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dirty="0">
                <a:latin typeface="Outfit Medium" pitchFamily="2" charset="0"/>
              </a:rPr>
              <a:t>How do you think rabbit felt?</a:t>
            </a:r>
          </a:p>
        </p:txBody>
      </p:sp>
      <p:pic>
        <p:nvPicPr>
          <p:cNvPr id="7" name="Picture 6" descr="A brown bear with a brown fur&#10;&#10;AI-generated content may be incorrect.">
            <a:extLst>
              <a:ext uri="{FF2B5EF4-FFF2-40B4-BE49-F238E27FC236}">
                <a16:creationId xmlns:a16="http://schemas.microsoft.com/office/drawing/2014/main" id="{3CB814A6-2EAC-E0AC-BAB1-3A6C4B682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710" y="2035455"/>
            <a:ext cx="4664580" cy="3675501"/>
          </a:xfrm>
          <a:prstGeom prst="roundRect">
            <a:avLst>
              <a:gd name="adj" fmla="val 10014"/>
            </a:avLst>
          </a:prstGeom>
        </p:spPr>
      </p:pic>
    </p:spTree>
    <p:extLst>
      <p:ext uri="{BB962C8B-B14F-4D97-AF65-F5344CB8AC3E}">
        <p14:creationId xmlns:p14="http://schemas.microsoft.com/office/powerpoint/2010/main" val="4274231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F35610-284B-FC67-5872-BEC11B1056DD}"/>
              </a:ext>
            </a:extLst>
          </p:cNvPr>
          <p:cNvSpPr txBox="1">
            <a:spLocks/>
          </p:cNvSpPr>
          <p:nvPr/>
        </p:nvSpPr>
        <p:spPr>
          <a:xfrm>
            <a:off x="606425" y="337448"/>
            <a:ext cx="10833100" cy="101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400" b="1" dirty="0">
                <a:latin typeface="Outfit Medium" pitchFamily="2" charset="0"/>
              </a:rPr>
              <a:t>How could bears friends help?</a:t>
            </a:r>
          </a:p>
          <a:p>
            <a:pPr algn="ctr"/>
            <a:endParaRPr lang="en-GB" sz="4400" b="1" dirty="0">
              <a:latin typeface="Outfit Medium" pitchFamily="2" charset="0"/>
            </a:endParaRPr>
          </a:p>
        </p:txBody>
      </p:sp>
      <p:pic>
        <p:nvPicPr>
          <p:cNvPr id="4" name="Picture 3" descr="A room with stuffed animals&#10;&#10;AI-generated content may be incorrect.">
            <a:extLst>
              <a:ext uri="{FF2B5EF4-FFF2-40B4-BE49-F238E27FC236}">
                <a16:creationId xmlns:a16="http://schemas.microsoft.com/office/drawing/2014/main" id="{40E5F562-4818-67E5-53A4-FB5C84472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422" y="1351860"/>
            <a:ext cx="7421156" cy="4947437"/>
          </a:xfrm>
          <a:prstGeom prst="roundRect">
            <a:avLst>
              <a:gd name="adj" fmla="val 9360"/>
            </a:avLst>
          </a:prstGeom>
        </p:spPr>
      </p:pic>
    </p:spTree>
    <p:extLst>
      <p:ext uri="{BB962C8B-B14F-4D97-AF65-F5344CB8AC3E}">
        <p14:creationId xmlns:p14="http://schemas.microsoft.com/office/powerpoint/2010/main" val="919373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4114615-4714-5B10-C7DD-29ACF5D33CEC}"/>
              </a:ext>
            </a:extLst>
          </p:cNvPr>
          <p:cNvSpPr>
            <a:spLocks noGrp="1"/>
          </p:cNvSpPr>
          <p:nvPr/>
        </p:nvSpPr>
        <p:spPr>
          <a:xfrm>
            <a:off x="679450" y="443289"/>
            <a:ext cx="10833100" cy="1014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Outfit Medium" pitchFamily="2" charset="0"/>
              </a:rPr>
              <a:t>They could be "</a:t>
            </a:r>
            <a:r>
              <a:rPr lang="en-GB" b="1" dirty="0">
                <a:latin typeface="Outfit SemiBold" pitchFamily="2" charset="0"/>
              </a:rPr>
              <a:t>peacemakers</a:t>
            </a:r>
            <a:r>
              <a:rPr lang="en-GB" dirty="0">
                <a:latin typeface="Outfit Medium" pitchFamily="2" charset="0"/>
              </a:rPr>
              <a:t>"</a:t>
            </a:r>
          </a:p>
          <a:p>
            <a:pPr algn="ctr"/>
            <a:endParaRPr lang="en-GB" dirty="0">
              <a:latin typeface="Outfit Medium" pitchFamily="2" charset="0"/>
            </a:endParaRPr>
          </a:p>
        </p:txBody>
      </p:sp>
      <p:pic>
        <p:nvPicPr>
          <p:cNvPr id="4" name="Picture 3" descr="Dove Drawing Outline at GetDrawings | Free download">
            <a:extLst>
              <a:ext uri="{FF2B5EF4-FFF2-40B4-BE49-F238E27FC236}">
                <a16:creationId xmlns:a16="http://schemas.microsoft.com/office/drawing/2014/main" id="{0DD67646-F4FB-71E3-A9B0-DF1511FE3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">
            <a:off x="4288739" y="2138007"/>
            <a:ext cx="3214253" cy="2581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BF05BC-F40F-BA1A-3F74-FC4353574E93}"/>
              </a:ext>
            </a:extLst>
          </p:cNvPr>
          <p:cNvSpPr txBox="1"/>
          <p:nvPr/>
        </p:nvSpPr>
        <p:spPr>
          <a:xfrm>
            <a:off x="3144066" y="5592748"/>
            <a:ext cx="59038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549E80"/>
                </a:solidFill>
                <a:latin typeface="Outfit Medium" pitchFamily="2" charset="0"/>
                <a:ea typeface="Calibri"/>
                <a:cs typeface="Calibri"/>
              </a:rPr>
              <a:t>Kind</a:t>
            </a:r>
            <a:r>
              <a:rPr lang="en-US" sz="3600" dirty="0">
                <a:latin typeface="Outfit Medium" pitchFamily="2" charset="0"/>
                <a:ea typeface="Calibri"/>
                <a:cs typeface="Calibri"/>
              </a:rPr>
              <a:t>, </a:t>
            </a:r>
            <a:r>
              <a:rPr lang="en-US" sz="3600" dirty="0">
                <a:solidFill>
                  <a:srgbClr val="FFC000"/>
                </a:solidFill>
                <a:latin typeface="Outfit Medium" pitchFamily="2" charset="0"/>
                <a:ea typeface="Calibri"/>
                <a:cs typeface="Calibri"/>
              </a:rPr>
              <a:t>Listen</a:t>
            </a:r>
            <a:r>
              <a:rPr lang="en-US" sz="3600" dirty="0">
                <a:latin typeface="Outfit Medium" pitchFamily="2" charset="0"/>
                <a:ea typeface="Calibri"/>
                <a:cs typeface="Calibri"/>
              </a:rPr>
              <a:t>, </a:t>
            </a:r>
            <a:r>
              <a:rPr lang="en-US" sz="3600" dirty="0">
                <a:solidFill>
                  <a:srgbClr val="00628C"/>
                </a:solidFill>
                <a:latin typeface="Outfit Medium" pitchFamily="2" charset="0"/>
                <a:ea typeface="Calibri"/>
                <a:cs typeface="Calibri"/>
              </a:rPr>
              <a:t>Share</a:t>
            </a:r>
            <a:r>
              <a:rPr lang="en-US" sz="3600" dirty="0">
                <a:latin typeface="Outfit Medium" pitchFamily="2" charset="0"/>
                <a:ea typeface="Calibri"/>
                <a:cs typeface="Calibri"/>
              </a:rPr>
              <a:t>, </a:t>
            </a:r>
            <a:r>
              <a:rPr lang="en-US" sz="3600" dirty="0">
                <a:solidFill>
                  <a:srgbClr val="C00000"/>
                </a:solidFill>
                <a:latin typeface="Outfit Medium" pitchFamily="2" charset="0"/>
                <a:ea typeface="Calibri"/>
                <a:cs typeface="Calibri"/>
              </a:rPr>
              <a:t>Help</a:t>
            </a:r>
          </a:p>
        </p:txBody>
      </p:sp>
    </p:spTree>
    <p:extLst>
      <p:ext uri="{BB962C8B-B14F-4D97-AF65-F5344CB8AC3E}">
        <p14:creationId xmlns:p14="http://schemas.microsoft.com/office/powerpoint/2010/main" val="3360205574"/>
      </p:ext>
    </p:extLst>
  </p:cSld>
  <p:clrMapOvr>
    <a:masterClrMapping/>
  </p:clrMapOvr>
</p:sld>
</file>

<file path=ppt/theme/theme1.xml><?xml version="1.0" encoding="utf-8"?>
<a:theme xmlns:a="http://schemas.openxmlformats.org/drawingml/2006/main" name="Difference">
  <a:themeElements>
    <a:clrScheme name="Differen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18B"/>
      </a:accent1>
      <a:accent2>
        <a:srgbClr val="4BA0C1"/>
      </a:accent2>
      <a:accent3>
        <a:srgbClr val="A62327"/>
      </a:accent3>
      <a:accent4>
        <a:srgbClr val="EC6920"/>
      </a:accent4>
      <a:accent5>
        <a:srgbClr val="519D80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C6DADE57D6CF43B91F07824CAC04C9" ma:contentTypeVersion="21" ma:contentTypeDescription="Create a new document." ma:contentTypeScope="" ma:versionID="5a79be1209438791bd3730f028fb06f9">
  <xsd:schema xmlns:xsd="http://www.w3.org/2001/XMLSchema" xmlns:xs="http://www.w3.org/2001/XMLSchema" xmlns:p="http://schemas.microsoft.com/office/2006/metadata/properties" xmlns:ns1="http://schemas.microsoft.com/sharepoint/v3" xmlns:ns2="7b5c543b-ce41-4bf0-887e-be718118a899" xmlns:ns3="c5e47e47-aed6-42ed-92ac-f923200f30aa" xmlns:ns4="91caf6fe-75ce-478b-9c7c-0edc1e2a0a7e" targetNamespace="http://schemas.microsoft.com/office/2006/metadata/properties" ma:root="true" ma:fieldsID="6c6d9c1d32e29d03e62888652673dd22" ns1:_="" ns2:_="" ns3:_="" ns4:_="">
    <xsd:import namespace="http://schemas.microsoft.com/sharepoint/v3"/>
    <xsd:import namespace="7b5c543b-ce41-4bf0-887e-be718118a899"/>
    <xsd:import namespace="c5e47e47-aed6-42ed-92ac-f923200f30aa"/>
    <xsd:import namespace="91caf6fe-75ce-478b-9c7c-0edc1e2a0a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5c543b-ce41-4bf0-887e-be718118a8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657a91f-fe9e-4f09-8fd2-640c539578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47e47-aed6-42ed-92ac-f923200f30a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af6fe-75ce-478b-9c7c-0edc1e2a0a7e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7232ddbc-3c97-4ef6-8f03-ab7b2c0e3262}" ma:internalName="TaxCatchAll" ma:showField="CatchAllData" ma:web="c5e47e47-aed6-42ed-92ac-f923200f30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caf6fe-75ce-478b-9c7c-0edc1e2a0a7e" xsi:nil="true"/>
    <_ip_UnifiedCompliancePolicyUIAction xmlns="http://schemas.microsoft.com/sharepoint/v3" xsi:nil="true"/>
    <lcf76f155ced4ddcb4097134ff3c332f xmlns="7b5c543b-ce41-4bf0-887e-be718118a899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F130B7-2607-432C-9289-D7927F493C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b5c543b-ce41-4bf0-887e-be718118a899"/>
    <ds:schemaRef ds:uri="c5e47e47-aed6-42ed-92ac-f923200f30aa"/>
    <ds:schemaRef ds:uri="91caf6fe-75ce-478b-9c7c-0edc1e2a0a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3F4818-A9B0-4E4A-B302-0408B90F62CD}">
  <ds:schemaRefs>
    <ds:schemaRef ds:uri="http://schemas.microsoft.com/office/2006/metadata/properties"/>
    <ds:schemaRef ds:uri="http://schemas.microsoft.com/office/infopath/2007/PartnerControls"/>
    <ds:schemaRef ds:uri="91caf6fe-75ce-478b-9c7c-0edc1e2a0a7e"/>
    <ds:schemaRef ds:uri="http://schemas.microsoft.com/sharepoint/v3"/>
    <ds:schemaRef ds:uri="7b5c543b-ce41-4bf0-887e-be718118a899"/>
  </ds:schemaRefs>
</ds:datastoreItem>
</file>

<file path=customXml/itemProps3.xml><?xml version="1.0" encoding="utf-8"?>
<ds:datastoreItem xmlns:ds="http://schemas.openxmlformats.org/officeDocument/2006/customXml" ds:itemID="{4C5C2AF6-A12C-4D1B-87C5-F23EC22E56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Difference</Template>
  <TotalTime>1381</TotalTime>
  <Words>273</Words>
  <Application>Microsoft Macintosh PowerPoint</Application>
  <PresentationFormat>Widescreen</PresentationFormat>
  <Paragraphs>45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Outfit</vt:lpstr>
      <vt:lpstr>Outfit ExtraBold</vt:lpstr>
      <vt:lpstr>Outfit Medium</vt:lpstr>
      <vt:lpstr>Outfit SemiBold</vt:lpstr>
      <vt:lpstr>Difference</vt:lpstr>
      <vt:lpstr>PowerPoint Presentation</vt:lpstr>
      <vt:lpstr>PowerPoint Presentation</vt:lpstr>
      <vt:lpstr>Three habits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Svetlana Jevsejeva</dc:creator>
  <cp:lastModifiedBy>Heather Skelton</cp:lastModifiedBy>
  <cp:revision>438</cp:revision>
  <dcterms:created xsi:type="dcterms:W3CDTF">2024-02-02T13:02:07Z</dcterms:created>
  <dcterms:modified xsi:type="dcterms:W3CDTF">2025-07-22T08:34:31Z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0x010100F1C6DADE57D6CF43B91F07824CAC04C9</vt:lpwstr>
  </property>
  <property fmtid="{D5CDD505-2E9C-101B-9397-08002B2CF9AE}" pid="3" name="MediaServiceImageTags">
    <vt:lpwstr/>
  </property>
</Properties>
</file>