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393" r:id="rId5"/>
    <p:sldId id="442" r:id="rId6"/>
    <p:sldId id="389" r:id="rId7"/>
    <p:sldId id="425" r:id="rId8"/>
    <p:sldId id="437" r:id="rId9"/>
    <p:sldId id="412" r:id="rId10"/>
    <p:sldId id="443" r:id="rId11"/>
    <p:sldId id="429" r:id="rId12"/>
    <p:sldId id="435" r:id="rId13"/>
    <p:sldId id="447" r:id="rId14"/>
    <p:sldId id="441" r:id="rId15"/>
    <p:sldId id="430" r:id="rId16"/>
    <p:sldId id="444" r:id="rId17"/>
    <p:sldId id="445" r:id="rId18"/>
    <p:sldId id="446" r:id="rId19"/>
    <p:sldId id="405" r:id="rId20"/>
    <p:sldId id="406" r:id="rId21"/>
    <p:sldId id="3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8C"/>
    <a:srgbClr val="A72327"/>
    <a:srgbClr val="549E80"/>
    <a:srgbClr val="93BAA6"/>
    <a:srgbClr val="C4D6CB"/>
    <a:srgbClr val="ED6921"/>
    <a:srgbClr val="FAC8A6"/>
    <a:srgbClr val="ACBACE"/>
    <a:srgbClr val="00B5FF"/>
    <a:srgbClr val="4CA0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94795"/>
  </p:normalViewPr>
  <p:slideViewPr>
    <p:cSldViewPr snapToGrid="0">
      <p:cViewPr varScale="1">
        <p:scale>
          <a:sx n="120" d="100"/>
          <a:sy n="120" d="100"/>
        </p:scale>
        <p:origin x="888"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6</a:t>
            </a:fld>
            <a:endParaRPr lang="en-US"/>
          </a:p>
        </p:txBody>
      </p:sp>
    </p:spTree>
    <p:extLst>
      <p:ext uri="{BB962C8B-B14F-4D97-AF65-F5344CB8AC3E}">
        <p14:creationId xmlns:p14="http://schemas.microsoft.com/office/powerpoint/2010/main" val="418825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7</a:t>
            </a:fld>
            <a:endParaRPr lang="en-US"/>
          </a:p>
        </p:txBody>
      </p:sp>
    </p:spTree>
    <p:extLst>
      <p:ext uri="{BB962C8B-B14F-4D97-AF65-F5344CB8AC3E}">
        <p14:creationId xmlns:p14="http://schemas.microsoft.com/office/powerpoint/2010/main" val="1066816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16</a:t>
            </a:fld>
            <a:endParaRPr lang="en-US"/>
          </a:p>
        </p:txBody>
      </p:sp>
    </p:spTree>
    <p:extLst>
      <p:ext uri="{BB962C8B-B14F-4D97-AF65-F5344CB8AC3E}">
        <p14:creationId xmlns:p14="http://schemas.microsoft.com/office/powerpoint/2010/main" val="226016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AFF48-00EC-E095-0851-5EADB6FC5D4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dirty="0">
                <a:effectLst/>
                <a:latin typeface="Outfit" pitchFamily="2" charset="0"/>
              </a:rPr>
              <a:t>Introduction</a:t>
            </a:r>
            <a:endParaRPr lang="en-GB" sz="8400" dirty="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67" r:id="rId22"/>
    <p:sldLayoutId id="2147483683" r:id="rId23"/>
    <p:sldLayoutId id="2147483682" r:id="rId24"/>
    <p:sldLayoutId id="2147483668" r:id="rId25"/>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cKkbIZtqhyQ" TargetMode="External"/><Relationship Id="rId1" Type="http://schemas.openxmlformats.org/officeDocument/2006/relationships/slideLayout" Target="../slideLayouts/slideLayout12.xml"/><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940356-2A7E-1AEF-04E7-265BAC8AEB78}"/>
              </a:ext>
            </a:extLst>
          </p:cNvPr>
          <p:cNvSpPr txBox="1"/>
          <p:nvPr/>
        </p:nvSpPr>
        <p:spPr>
          <a:xfrm>
            <a:off x="378994" y="970928"/>
            <a:ext cx="59736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Outfit" pitchFamily="2" charset="0"/>
                <a:ea typeface="Calibri"/>
                <a:cs typeface="Calibri"/>
              </a:rPr>
              <a:t>Option 2: </a:t>
            </a:r>
            <a:r>
              <a:rPr lang="en-US" sz="3200" dirty="0">
                <a:latin typeface="Outfit" pitchFamily="2" charset="0"/>
                <a:ea typeface="Calibri"/>
                <a:cs typeface="Calibri"/>
              </a:rPr>
              <a:t>Same </a:t>
            </a:r>
            <a:r>
              <a:rPr lang="en-US" sz="3200">
                <a:latin typeface="Outfit" pitchFamily="2" charset="0"/>
                <a:ea typeface="Calibri"/>
                <a:cs typeface="Calibri"/>
              </a:rPr>
              <a:t>Here Game</a:t>
            </a:r>
            <a:endParaRPr lang="en-US" sz="3200" dirty="0">
              <a:latin typeface="Outfit" pitchFamily="2" charset="0"/>
              <a:ea typeface="Calibri"/>
              <a:cs typeface="Calibri"/>
            </a:endParaRPr>
          </a:p>
        </p:txBody>
      </p:sp>
      <p:pic>
        <p:nvPicPr>
          <p:cNvPr id="4" name="Picture 3" descr="Ball Of Yarn Vector Images – Browse 34 ...">
            <a:extLst>
              <a:ext uri="{FF2B5EF4-FFF2-40B4-BE49-F238E27FC236}">
                <a16:creationId xmlns:a16="http://schemas.microsoft.com/office/drawing/2014/main" id="{49EAC0A0-F79C-4536-D1C8-93F884ED7699}"/>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432" y="1263316"/>
            <a:ext cx="4657357" cy="4595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F92514-FAC9-6949-5CB5-F1DB7432FA41}"/>
              </a:ext>
            </a:extLst>
          </p:cNvPr>
          <p:cNvSpPr txBox="1"/>
          <p:nvPr/>
        </p:nvSpPr>
        <p:spPr>
          <a:xfrm>
            <a:off x="378994" y="1822419"/>
            <a:ext cx="5239753" cy="2716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2400" dirty="0">
                <a:latin typeface="Outfit" pitchFamily="2" charset="0"/>
                <a:ea typeface="Calibri"/>
                <a:cs typeface="Calibri"/>
              </a:rPr>
              <a:t>Children say something they like to do/eat/play/wear etc. and children with similar interests say “Same here” child throws the ball of yarn to one of the children while holding on to the string.</a:t>
            </a:r>
          </a:p>
        </p:txBody>
      </p:sp>
    </p:spTree>
    <p:extLst>
      <p:ext uri="{BB962C8B-B14F-4D97-AF65-F5344CB8AC3E}">
        <p14:creationId xmlns:p14="http://schemas.microsoft.com/office/powerpoint/2010/main" val="309320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normAutofit/>
          </a:bodyPr>
          <a:lstStyle/>
          <a:p>
            <a:pPr algn="ctr"/>
            <a:r>
              <a:rPr lang="en-GB" noProof="0" dirty="0"/>
              <a:t>Continuous provision</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984478" y="4570873"/>
            <a:ext cx="4429734" cy="1745705"/>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400" noProof="0" dirty="0"/>
              <a:t>Can you create a Friendship recipe or a friendship sandwich and talk about it? </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6398690" y="4670516"/>
            <a:ext cx="4006640"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400" noProof="0" dirty="0"/>
              <a:t>Can you make a friendship bracelet and give it to your friend?</a:t>
            </a:r>
          </a:p>
        </p:txBody>
      </p:sp>
      <p:pic>
        <p:nvPicPr>
          <p:cNvPr id="8" name="Picture 7" descr="Dyed Pasta Bracelet Craft for Kids 2024 - Entertain Your Toddler">
            <a:extLst>
              <a:ext uri="{FF2B5EF4-FFF2-40B4-BE49-F238E27FC236}">
                <a16:creationId xmlns:a16="http://schemas.microsoft.com/office/drawing/2014/main" id="{317D92EC-60D0-51E9-EFBC-0F3DE63D921D}"/>
              </a:ext>
            </a:extLst>
          </p:cNvPr>
          <p:cNvPicPr>
            <a:picLocks noChangeAspect="1"/>
          </p:cNvPicPr>
          <p:nvPr/>
        </p:nvPicPr>
        <p:blipFill>
          <a:blip r:embed="rId3"/>
          <a:stretch>
            <a:fillRect/>
          </a:stretch>
        </p:blipFill>
        <p:spPr>
          <a:xfrm>
            <a:off x="8112579" y="2368582"/>
            <a:ext cx="3094944" cy="2120835"/>
          </a:xfrm>
          <a:prstGeom prst="roundRect">
            <a:avLst/>
          </a:prstGeom>
          <a:ln>
            <a:noFill/>
          </a:ln>
          <a:effectLst>
            <a:softEdge rad="0"/>
          </a:effectLst>
        </p:spPr>
      </p:pic>
      <p:pic>
        <p:nvPicPr>
          <p:cNvPr id="9" name="Picture 8" descr="Pin by Dani on ADAPTED/SENSORY | Fun activities for toddlers, Toddler  activities, Friendship activities">
            <a:extLst>
              <a:ext uri="{FF2B5EF4-FFF2-40B4-BE49-F238E27FC236}">
                <a16:creationId xmlns:a16="http://schemas.microsoft.com/office/drawing/2014/main" id="{58E5C182-3145-A099-2267-58F371EC2A60}"/>
              </a:ext>
            </a:extLst>
          </p:cNvPr>
          <p:cNvPicPr>
            <a:picLocks noChangeAspect="1"/>
          </p:cNvPicPr>
          <p:nvPr/>
        </p:nvPicPr>
        <p:blipFill>
          <a:blip r:embed="rId4"/>
          <a:stretch>
            <a:fillRect/>
          </a:stretch>
        </p:blipFill>
        <p:spPr>
          <a:xfrm>
            <a:off x="6021410" y="1869432"/>
            <a:ext cx="2847725" cy="2135794"/>
          </a:xfrm>
          <a:prstGeom prst="roundRect">
            <a:avLst/>
          </a:prstGeom>
          <a:ln>
            <a:noFill/>
          </a:ln>
          <a:effectLst>
            <a:softEdge rad="0"/>
          </a:effectLst>
        </p:spPr>
      </p:pic>
      <p:pic>
        <p:nvPicPr>
          <p:cNvPr id="11" name="Picture 10" descr="Friendshi... - Mrs Underwood: Reception/ KS1 enhancement ideas | Facebook">
            <a:extLst>
              <a:ext uri="{FF2B5EF4-FFF2-40B4-BE49-F238E27FC236}">
                <a16:creationId xmlns:a16="http://schemas.microsoft.com/office/drawing/2014/main" id="{37E87B90-3AFA-F533-CE2E-6AB675DE817A}"/>
              </a:ext>
            </a:extLst>
          </p:cNvPr>
          <p:cNvPicPr>
            <a:picLocks noChangeAspect="1"/>
          </p:cNvPicPr>
          <p:nvPr/>
        </p:nvPicPr>
        <p:blipFill>
          <a:blip r:embed="rId5"/>
          <a:stretch>
            <a:fillRect/>
          </a:stretch>
        </p:blipFill>
        <p:spPr>
          <a:xfrm>
            <a:off x="984477" y="2515245"/>
            <a:ext cx="2466975" cy="1847850"/>
          </a:xfrm>
          <a:prstGeom prst="roundRect">
            <a:avLst/>
          </a:prstGeom>
          <a:ln>
            <a:noFill/>
          </a:ln>
          <a:effectLst>
            <a:softEdge rad="0"/>
          </a:effectLst>
        </p:spPr>
      </p:pic>
      <p:pic>
        <p:nvPicPr>
          <p:cNvPr id="12" name="Picture 11" descr="Friendship Sandwiches - Primrose Hill Primary School">
            <a:extLst>
              <a:ext uri="{FF2B5EF4-FFF2-40B4-BE49-F238E27FC236}">
                <a16:creationId xmlns:a16="http://schemas.microsoft.com/office/drawing/2014/main" id="{3CBCA9E9-1DC4-8D13-86D2-8F1FEC6AA0CF}"/>
              </a:ext>
            </a:extLst>
          </p:cNvPr>
          <p:cNvPicPr>
            <a:picLocks noChangeAspect="1"/>
          </p:cNvPicPr>
          <p:nvPr/>
        </p:nvPicPr>
        <p:blipFill>
          <a:blip r:embed="rId6"/>
          <a:stretch>
            <a:fillRect/>
          </a:stretch>
        </p:blipFill>
        <p:spPr>
          <a:xfrm>
            <a:off x="3309257" y="1583155"/>
            <a:ext cx="2130879" cy="2841172"/>
          </a:xfrm>
          <a:prstGeom prst="roundRect">
            <a:avLst/>
          </a:prstGeom>
          <a:ln>
            <a:noFill/>
          </a:ln>
          <a:effectLst>
            <a:softEdge rad="0"/>
          </a:effectLst>
        </p:spPr>
      </p:pic>
    </p:spTree>
    <p:extLst>
      <p:ext uri="{BB962C8B-B14F-4D97-AF65-F5344CB8AC3E}">
        <p14:creationId xmlns:p14="http://schemas.microsoft.com/office/powerpoint/2010/main" val="398955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92E76-9EF0-BF7C-96ED-46F8C7718D83}"/>
              </a:ext>
            </a:extLst>
          </p:cNvPr>
          <p:cNvSpPr>
            <a:spLocks noGrp="1"/>
          </p:cNvSpPr>
          <p:nvPr>
            <p:ph type="body" sz="quarter" idx="10"/>
          </p:nvPr>
        </p:nvSpPr>
        <p:spPr>
          <a:xfrm>
            <a:off x="2380791" y="1272346"/>
            <a:ext cx="5608177" cy="854628"/>
          </a:xfrm>
        </p:spPr>
        <p:txBody>
          <a:bodyPr>
            <a:normAutofit/>
          </a:bodyPr>
          <a:lstStyle/>
          <a:p>
            <a:r>
              <a:rPr lang="en-US" dirty="0"/>
              <a:t>Romans 12:5</a:t>
            </a:r>
          </a:p>
        </p:txBody>
      </p:sp>
      <p:sp>
        <p:nvSpPr>
          <p:cNvPr id="3" name="Text Placeholder 2">
            <a:extLst>
              <a:ext uri="{FF2B5EF4-FFF2-40B4-BE49-F238E27FC236}">
                <a16:creationId xmlns:a16="http://schemas.microsoft.com/office/drawing/2014/main" id="{44B4AFC1-E3E0-551F-AE82-056A4E46E03D}"/>
              </a:ext>
            </a:extLst>
          </p:cNvPr>
          <p:cNvSpPr>
            <a:spLocks noGrp="1"/>
          </p:cNvSpPr>
          <p:nvPr>
            <p:ph type="body" sz="quarter" idx="11"/>
          </p:nvPr>
        </p:nvSpPr>
        <p:spPr/>
        <p:txBody>
          <a:bodyPr/>
          <a:lstStyle/>
          <a:p>
            <a:r>
              <a:rPr lang="en-US" dirty="0"/>
              <a:t>"So, in Christ we, though many, form one body, and each member belongs to all the others."</a:t>
            </a:r>
          </a:p>
          <a:p>
            <a:endParaRPr lang="en-US" dirty="0"/>
          </a:p>
        </p:txBody>
      </p:sp>
    </p:spTree>
    <p:extLst>
      <p:ext uri="{BB962C8B-B14F-4D97-AF65-F5344CB8AC3E}">
        <p14:creationId xmlns:p14="http://schemas.microsoft.com/office/powerpoint/2010/main" val="1499751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p of smiling children at school">
            <a:extLst>
              <a:ext uri="{FF2B5EF4-FFF2-40B4-BE49-F238E27FC236}">
                <a16:creationId xmlns:a16="http://schemas.microsoft.com/office/drawing/2014/main" id="{79C1121D-EC85-FCF7-4605-D04AF46CB989}"/>
              </a:ext>
            </a:extLst>
          </p:cNvPr>
          <p:cNvPicPr>
            <a:picLocks noChangeAspect="1"/>
          </p:cNvPicPr>
          <p:nvPr/>
        </p:nvPicPr>
        <p:blipFill>
          <a:blip r:embed="rId2"/>
          <a:srcRect t="5973"/>
          <a:stretch>
            <a:fillRect/>
          </a:stretch>
        </p:blipFill>
        <p:spPr>
          <a:xfrm>
            <a:off x="2544138" y="1388554"/>
            <a:ext cx="7103723" cy="4912505"/>
          </a:xfrm>
          <a:prstGeom prst="roundRect">
            <a:avLst>
              <a:gd name="adj" fmla="val 8711"/>
            </a:avLst>
          </a:prstGeom>
          <a:ln>
            <a:noFill/>
          </a:ln>
          <a:effectLst>
            <a:softEdge rad="0"/>
          </a:effectLst>
        </p:spPr>
      </p:pic>
      <p:sp>
        <p:nvSpPr>
          <p:cNvPr id="6" name="Rectangle: Rounded Corners 3">
            <a:extLst>
              <a:ext uri="{FF2B5EF4-FFF2-40B4-BE49-F238E27FC236}">
                <a16:creationId xmlns:a16="http://schemas.microsoft.com/office/drawing/2014/main" id="{EB78380B-1B19-8D44-4C98-2CCB76613BD2}"/>
              </a:ext>
            </a:extLst>
          </p:cNvPr>
          <p:cNvSpPr/>
          <p:nvPr/>
        </p:nvSpPr>
        <p:spPr>
          <a:xfrm>
            <a:off x="3269339" y="5483856"/>
            <a:ext cx="5820781" cy="960782"/>
          </a:xfrm>
          <a:prstGeom prst="roundRect">
            <a:avLst/>
          </a:prstGeom>
          <a:solidFill>
            <a:schemeClr val="accent3"/>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D8DD5E4B-5C60-3A86-5A0E-CBB5B828980D}"/>
              </a:ext>
            </a:extLst>
          </p:cNvPr>
          <p:cNvSpPr txBox="1">
            <a:spLocks/>
          </p:cNvSpPr>
          <p:nvPr/>
        </p:nvSpPr>
        <p:spPr>
          <a:xfrm>
            <a:off x="3458083" y="5576768"/>
            <a:ext cx="5443294" cy="766019"/>
          </a:xfrm>
          <a:prstGeom prst="rect">
            <a:avLst/>
          </a:prstGeom>
        </p:spPr>
        <p:txBody>
          <a:bodyPr vert="horz" lIns="91440" tIns="45720" rIns="91440" bIns="45720" rtlCol="0" anchor="ctr">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dirty="0">
                <a:solidFill>
                  <a:schemeClr val="bg1"/>
                </a:solidFill>
                <a:latin typeface="Outfit"/>
              </a:rPr>
              <a:t>Sustainable Development Goals</a:t>
            </a:r>
          </a:p>
        </p:txBody>
      </p:sp>
      <p:sp>
        <p:nvSpPr>
          <p:cNvPr id="8" name="Title 1">
            <a:extLst>
              <a:ext uri="{FF2B5EF4-FFF2-40B4-BE49-F238E27FC236}">
                <a16:creationId xmlns:a16="http://schemas.microsoft.com/office/drawing/2014/main" id="{51AA539F-0B54-71D0-4180-FFBBA2B34112}"/>
              </a:ext>
            </a:extLst>
          </p:cNvPr>
          <p:cNvSpPr txBox="1">
            <a:spLocks/>
          </p:cNvSpPr>
          <p:nvPr/>
        </p:nvSpPr>
        <p:spPr>
          <a:xfrm>
            <a:off x="652191" y="413362"/>
            <a:ext cx="10887616" cy="1143635"/>
          </a:xfrm>
          <a:prstGeom prst="rect">
            <a:avLst/>
          </a:prstGeom>
        </p:spPr>
        <p:txBody>
          <a:bodyPr>
            <a:normAutofit fontScale="92500"/>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How can our differences make us stronger? </a:t>
            </a:r>
          </a:p>
        </p:txBody>
      </p:sp>
    </p:spTree>
    <p:extLst>
      <p:ext uri="{BB962C8B-B14F-4D97-AF65-F5344CB8AC3E}">
        <p14:creationId xmlns:p14="http://schemas.microsoft.com/office/powerpoint/2010/main" val="4062861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AB952-D6D1-D073-3BB2-C01FF64AEBEB}"/>
              </a:ext>
            </a:extLst>
          </p:cNvPr>
          <p:cNvSpPr txBox="1"/>
          <p:nvPr/>
        </p:nvSpPr>
        <p:spPr>
          <a:xfrm>
            <a:off x="378994" y="1401315"/>
            <a:ext cx="8228558" cy="4462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Learning about how everybody is different and special.</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Learning about different backgrounds.</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Learning about how words can hurt.</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Taking care of others.</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Creating a world where everybody matters.</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What makes us look or feel different?</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What makes us crumple? (Words that hurt us)</a:t>
            </a:r>
          </a:p>
          <a:p>
            <a:pPr marL="342900" indent="-342900">
              <a:lnSpc>
                <a:spcPct val="150000"/>
              </a:lnSpc>
              <a:buClr>
                <a:srgbClr val="A72327"/>
              </a:buClr>
              <a:buSzPct val="120000"/>
              <a:buFont typeface="Arial" panose="020B0604020202020204" pitchFamily="34" charset="0"/>
              <a:buChar char="•"/>
            </a:pPr>
            <a:r>
              <a:rPr lang="en-US" sz="2400" dirty="0">
                <a:latin typeface="Outfit" pitchFamily="2" charset="0"/>
                <a:ea typeface="Calibri"/>
                <a:cs typeface="Calibri"/>
              </a:rPr>
              <a:t>Everybody is good at something – what are you good at?</a:t>
            </a:r>
          </a:p>
        </p:txBody>
      </p:sp>
      <p:sp>
        <p:nvSpPr>
          <p:cNvPr id="4" name="Title 1">
            <a:extLst>
              <a:ext uri="{FF2B5EF4-FFF2-40B4-BE49-F238E27FC236}">
                <a16:creationId xmlns:a16="http://schemas.microsoft.com/office/drawing/2014/main" id="{5461B8DD-D152-1745-95D1-7BD7CC184A73}"/>
              </a:ext>
            </a:extLst>
          </p:cNvPr>
          <p:cNvSpPr txBox="1">
            <a:spLocks/>
          </p:cNvSpPr>
          <p:nvPr/>
        </p:nvSpPr>
        <p:spPr>
          <a:xfrm>
            <a:off x="394517"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r>
              <a:rPr lang="en-GB" dirty="0"/>
              <a:t>Sustainable Development Goals</a:t>
            </a:r>
          </a:p>
        </p:txBody>
      </p:sp>
      <p:pic>
        <p:nvPicPr>
          <p:cNvPr id="5" name="Picture 5" descr="SDG10: Reduced Inequalities | University of Northampton">
            <a:extLst>
              <a:ext uri="{FF2B5EF4-FFF2-40B4-BE49-F238E27FC236}">
                <a16:creationId xmlns:a16="http://schemas.microsoft.com/office/drawing/2014/main" id="{B169729E-02A9-1676-5ED2-0B3555FFF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514" y="1508761"/>
            <a:ext cx="2880000" cy="2880000"/>
          </a:xfrm>
          <a:prstGeom prst="roundRect">
            <a:avLst>
              <a:gd name="adj" fmla="val 11224"/>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2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AB952-D6D1-D073-3BB2-C01FF64AEBEB}"/>
              </a:ext>
            </a:extLst>
          </p:cNvPr>
          <p:cNvSpPr txBox="1"/>
          <p:nvPr/>
        </p:nvSpPr>
        <p:spPr>
          <a:xfrm>
            <a:off x="378994" y="1401315"/>
            <a:ext cx="694823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A72327"/>
              </a:buClr>
              <a:buSzPct val="120000"/>
              <a:buFont typeface="Arial" panose="020B0604020202020204" pitchFamily="34" charset="0"/>
              <a:buChar char="•"/>
            </a:pPr>
            <a:r>
              <a:rPr lang="en-US" sz="2400" dirty="0">
                <a:latin typeface="Outfit" pitchFamily="2" charset="0"/>
                <a:ea typeface="Calibri"/>
                <a:cs typeface="Calibri"/>
              </a:rPr>
              <a:t>Exploring what makes us different.</a:t>
            </a:r>
          </a:p>
          <a:p>
            <a:pPr marL="342900" indent="-342900">
              <a:buClr>
                <a:srgbClr val="A72327"/>
              </a:buClr>
              <a:buSzPct val="120000"/>
              <a:buFont typeface="Arial" panose="020B0604020202020204" pitchFamily="34" charset="0"/>
              <a:buChar char="•"/>
            </a:pPr>
            <a:endParaRPr lang="en-US" sz="2400" dirty="0">
              <a:latin typeface="Outfit" pitchFamily="2" charset="0"/>
              <a:ea typeface="Calibri"/>
              <a:cs typeface="Calibri"/>
            </a:endParaRPr>
          </a:p>
          <a:p>
            <a:pPr marL="342900" indent="-342900">
              <a:buClr>
                <a:srgbClr val="A72327"/>
              </a:buClr>
              <a:buSzPct val="120000"/>
              <a:buFont typeface="Arial" panose="020B0604020202020204" pitchFamily="34" charset="0"/>
              <a:buChar char="•"/>
            </a:pPr>
            <a:r>
              <a:rPr lang="en-US" sz="2400" dirty="0">
                <a:latin typeface="Outfit" pitchFamily="2" charset="0"/>
                <a:ea typeface="Calibri"/>
                <a:cs typeface="Calibri"/>
              </a:rPr>
              <a:t>What is a family? And who is in yours?</a:t>
            </a:r>
          </a:p>
          <a:p>
            <a:pPr marL="342900" indent="-342900">
              <a:buClr>
                <a:srgbClr val="A72327"/>
              </a:buClr>
              <a:buSzPct val="120000"/>
              <a:buFont typeface="Arial" panose="020B0604020202020204" pitchFamily="34" charset="0"/>
              <a:buChar char="•"/>
            </a:pPr>
            <a:endParaRPr lang="en-US" sz="2400" dirty="0">
              <a:latin typeface="Outfit" pitchFamily="2" charset="0"/>
              <a:ea typeface="Calibri"/>
              <a:cs typeface="Calibri"/>
            </a:endParaRPr>
          </a:p>
          <a:p>
            <a:pPr marL="342900" indent="-342900">
              <a:buClr>
                <a:srgbClr val="A72327"/>
              </a:buClr>
              <a:buSzPct val="120000"/>
              <a:buFont typeface="Arial" panose="020B0604020202020204" pitchFamily="34" charset="0"/>
              <a:buChar char="•"/>
            </a:pPr>
            <a:r>
              <a:rPr lang="en-US" sz="2400" dirty="0">
                <a:latin typeface="Outfit" pitchFamily="2" charset="0"/>
                <a:ea typeface="Calibri"/>
                <a:cs typeface="Calibri"/>
              </a:rPr>
              <a:t>Everyone is special.</a:t>
            </a:r>
          </a:p>
          <a:p>
            <a:pPr marL="342900" indent="-342900">
              <a:buClr>
                <a:srgbClr val="A72327"/>
              </a:buClr>
              <a:buSzPct val="120000"/>
              <a:buFont typeface="Arial" panose="020B0604020202020204" pitchFamily="34" charset="0"/>
              <a:buChar char="•"/>
            </a:pPr>
            <a:endParaRPr lang="en-US" sz="2400" dirty="0">
              <a:latin typeface="Outfit" pitchFamily="2" charset="0"/>
              <a:ea typeface="Calibri"/>
              <a:cs typeface="Calibri"/>
            </a:endParaRPr>
          </a:p>
          <a:p>
            <a:pPr marL="342900" indent="-342900">
              <a:buClr>
                <a:srgbClr val="A72327"/>
              </a:buClr>
              <a:buSzPct val="120000"/>
              <a:buFont typeface="Arial" panose="020B0604020202020204" pitchFamily="34" charset="0"/>
              <a:buChar char="•"/>
            </a:pPr>
            <a:r>
              <a:rPr lang="en-US" sz="2400" dirty="0">
                <a:latin typeface="Outfit" pitchFamily="2" charset="0"/>
                <a:ea typeface="Calibri"/>
                <a:cs typeface="Calibri"/>
              </a:rPr>
              <a:t>Creating a world where everyone can choose who they want to be.</a:t>
            </a:r>
          </a:p>
          <a:p>
            <a:pPr marL="342900" indent="-342900">
              <a:buClr>
                <a:srgbClr val="A72327"/>
              </a:buClr>
              <a:buSzPct val="120000"/>
              <a:buFont typeface="Arial" panose="020B0604020202020204" pitchFamily="34" charset="0"/>
              <a:buChar char="•"/>
            </a:pPr>
            <a:endParaRPr lang="en-US" sz="2400" dirty="0">
              <a:latin typeface="Outfit" pitchFamily="2" charset="0"/>
              <a:ea typeface="Calibri"/>
              <a:cs typeface="Calibri"/>
            </a:endParaRPr>
          </a:p>
          <a:p>
            <a:pPr marL="342900" indent="-342900">
              <a:buClr>
                <a:srgbClr val="A72327"/>
              </a:buClr>
              <a:buSzPct val="120000"/>
              <a:buFont typeface="Arial" panose="020B0604020202020204" pitchFamily="34" charset="0"/>
              <a:buChar char="•"/>
            </a:pPr>
            <a:r>
              <a:rPr lang="en-US" sz="2400" dirty="0">
                <a:latin typeface="Outfit" pitchFamily="2" charset="0"/>
                <a:ea typeface="Calibri"/>
                <a:cs typeface="Calibri"/>
              </a:rPr>
              <a:t>Create your own family tree.</a:t>
            </a:r>
          </a:p>
          <a:p>
            <a:pPr marL="342900" indent="-342900">
              <a:buClr>
                <a:srgbClr val="A72327"/>
              </a:buClr>
              <a:buSzPct val="120000"/>
              <a:buFont typeface="Arial" panose="020B0604020202020204" pitchFamily="34" charset="0"/>
              <a:buChar char="•"/>
            </a:pPr>
            <a:endParaRPr lang="en-US" sz="2400" dirty="0">
              <a:latin typeface="Outfit" pitchFamily="2" charset="0"/>
              <a:ea typeface="Calibri"/>
              <a:cs typeface="Calibri"/>
            </a:endParaRPr>
          </a:p>
          <a:p>
            <a:pPr marL="342900" indent="-342900">
              <a:buClr>
                <a:srgbClr val="A72327"/>
              </a:buClr>
              <a:buSzPct val="120000"/>
              <a:buFont typeface="Arial" panose="020B0604020202020204" pitchFamily="34" charset="0"/>
              <a:buChar char="•"/>
            </a:pPr>
            <a:r>
              <a:rPr lang="en-US" sz="2400" dirty="0">
                <a:latin typeface="Outfit" pitchFamily="2" charset="0"/>
                <a:ea typeface="Calibri"/>
                <a:cs typeface="Calibri"/>
              </a:rPr>
              <a:t>How we are different gallery.</a:t>
            </a:r>
          </a:p>
        </p:txBody>
      </p:sp>
      <p:sp>
        <p:nvSpPr>
          <p:cNvPr id="4" name="Title 1">
            <a:extLst>
              <a:ext uri="{FF2B5EF4-FFF2-40B4-BE49-F238E27FC236}">
                <a16:creationId xmlns:a16="http://schemas.microsoft.com/office/drawing/2014/main" id="{5461B8DD-D152-1745-95D1-7BD7CC184A73}"/>
              </a:ext>
            </a:extLst>
          </p:cNvPr>
          <p:cNvSpPr txBox="1">
            <a:spLocks/>
          </p:cNvSpPr>
          <p:nvPr/>
        </p:nvSpPr>
        <p:spPr>
          <a:xfrm>
            <a:off x="394517"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r>
              <a:rPr lang="en-GB" dirty="0"/>
              <a:t>Sustainable Development Goals</a:t>
            </a:r>
          </a:p>
        </p:txBody>
      </p:sp>
      <p:pic>
        <p:nvPicPr>
          <p:cNvPr id="7" name="Picture 6" descr="A red sign with white text and symbols&#10;&#10;Description automatically generated">
            <a:extLst>
              <a:ext uri="{FF2B5EF4-FFF2-40B4-BE49-F238E27FC236}">
                <a16:creationId xmlns:a16="http://schemas.microsoft.com/office/drawing/2014/main" id="{19EFFFAE-D0EF-45A3-C9BF-97701BDF1CFA}"/>
              </a:ext>
            </a:extLst>
          </p:cNvPr>
          <p:cNvPicPr>
            <a:picLocks noChangeAspect="1"/>
          </p:cNvPicPr>
          <p:nvPr/>
        </p:nvPicPr>
        <p:blipFill>
          <a:blip r:embed="rId2"/>
          <a:stretch>
            <a:fillRect/>
          </a:stretch>
        </p:blipFill>
        <p:spPr>
          <a:xfrm>
            <a:off x="8613525" y="1401315"/>
            <a:ext cx="2880000" cy="2880000"/>
          </a:xfrm>
          <a:prstGeom prst="roundRect">
            <a:avLst>
              <a:gd name="adj" fmla="val 9145"/>
            </a:avLst>
          </a:prstGeom>
          <a:ln>
            <a:noFill/>
          </a:ln>
          <a:effectLst>
            <a:softEdge rad="0"/>
          </a:effectLst>
        </p:spPr>
      </p:pic>
    </p:spTree>
    <p:extLst>
      <p:ext uri="{BB962C8B-B14F-4D97-AF65-F5344CB8AC3E}">
        <p14:creationId xmlns:p14="http://schemas.microsoft.com/office/powerpoint/2010/main" val="46401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8" y="1848884"/>
            <a:ext cx="9137806" cy="4699399"/>
          </a:xfrm>
        </p:spPr>
        <p:txBody>
          <a:bodyPr/>
          <a:lstStyle/>
          <a:p>
            <a:pPr>
              <a:lnSpc>
                <a:spcPct val="110000"/>
              </a:lnSpc>
              <a:spcAft>
                <a:spcPts val="2000"/>
              </a:spcAft>
            </a:pPr>
            <a:r>
              <a:rPr lang="en-GB" dirty="0">
                <a:ea typeface="+mn-lt"/>
                <a:cs typeface="+mn-lt"/>
              </a:rPr>
              <a:t>Let’s take a moment to think about how we’re all different and why that’s so great.</a:t>
            </a:r>
          </a:p>
          <a:p>
            <a:pPr>
              <a:lnSpc>
                <a:spcPct val="110000"/>
              </a:lnSpc>
              <a:spcAft>
                <a:spcPts val="2000"/>
              </a:spcAft>
            </a:pPr>
            <a:r>
              <a:rPr lang="en-GB" dirty="0">
                <a:ea typeface="+mn-lt"/>
                <a:cs typeface="+mn-lt"/>
              </a:rPr>
              <a:t>Imagine we’re building a big tower with blocks. Some of us have tall blocks, some have short blocks, and some have </a:t>
            </a:r>
            <a:r>
              <a:rPr lang="en-GB" dirty="0" err="1">
                <a:ea typeface="+mn-lt"/>
                <a:cs typeface="+mn-lt"/>
              </a:rPr>
              <a:t>colorful</a:t>
            </a:r>
            <a:r>
              <a:rPr lang="en-GB" dirty="0">
                <a:ea typeface="+mn-lt"/>
                <a:cs typeface="+mn-lt"/>
              </a:rPr>
              <a:t> blocks. When we put all our blocks together, we can build a cool tower that’s strong and beautiful.</a:t>
            </a:r>
          </a:p>
          <a:p>
            <a:pPr>
              <a:lnSpc>
                <a:spcPct val="110000"/>
              </a:lnSpc>
              <a:spcAft>
                <a:spcPts val="2000"/>
              </a:spcAft>
            </a:pPr>
            <a:r>
              <a:rPr lang="en-GB" dirty="0">
                <a:ea typeface="+mn-lt"/>
                <a:cs typeface="+mn-lt"/>
              </a:rPr>
              <a:t>Just like the blocks, our differences help us build something amazing. So, let’s always remember to be kind and help our friends, because together, we are stronger and happier.</a:t>
            </a:r>
          </a:p>
          <a:p>
            <a:pPr>
              <a:lnSpc>
                <a:spcPct val="110000"/>
              </a:lnSpc>
              <a:spcAft>
                <a:spcPts val="2000"/>
              </a:spcAft>
            </a:pPr>
            <a:endParaRPr lang="en-GB" dirty="0">
              <a:ea typeface="+mn-lt"/>
              <a:cs typeface="+mn-lt"/>
            </a:endParaRPr>
          </a:p>
          <a:p>
            <a:pPr>
              <a:lnSpc>
                <a:spcPct val="110000"/>
              </a:lnSpc>
              <a:spcAft>
                <a:spcPts val="2000"/>
              </a:spcAft>
            </a:pPr>
            <a:endParaRPr lang="en-GB" dirty="0">
              <a:ea typeface="+mn-lt"/>
              <a:cs typeface="+mn-lt"/>
            </a:endParaRPr>
          </a:p>
          <a:p>
            <a:pPr>
              <a:lnSpc>
                <a:spcPct val="110000"/>
              </a:lnSpc>
              <a:spcAft>
                <a:spcPts val="2000"/>
              </a:spcAft>
            </a:pPr>
            <a:endParaRPr lang="en-GB" dirty="0">
              <a:ea typeface="+mn-lt"/>
              <a:cs typeface="+mn-lt"/>
            </a:endParaRPr>
          </a:p>
          <a:p>
            <a:pPr>
              <a:lnSpc>
                <a:spcPct val="110000"/>
              </a:lnSpc>
              <a:spcAft>
                <a:spcPts val="2000"/>
              </a:spcAft>
            </a:pPr>
            <a:endParaRPr lang="en-GB" dirty="0">
              <a:ea typeface="+mn-lt"/>
              <a:cs typeface="+mn-lt"/>
            </a:endParaRPr>
          </a:p>
          <a:p>
            <a:pPr>
              <a:lnSpc>
                <a:spcPct val="110000"/>
              </a:lnSpc>
              <a:spcAft>
                <a:spcPts val="2000"/>
              </a:spcAft>
            </a:pPr>
            <a:endParaRPr lang="en-GB" dirty="0">
              <a:ea typeface="+mn-lt"/>
              <a:cs typeface="+mn-lt"/>
            </a:endParaRPr>
          </a:p>
          <a:p>
            <a:pPr>
              <a:lnSpc>
                <a:spcPct val="110000"/>
              </a:lnSpc>
              <a:spcAft>
                <a:spcPts val="2000"/>
              </a:spcAft>
            </a:pPr>
            <a:endParaRPr lang="en-GB" dirty="0">
              <a:ea typeface="+mn-lt"/>
              <a:cs typeface="+mn-lt"/>
            </a:endParaRPr>
          </a:p>
          <a:p>
            <a:pPr>
              <a:lnSpc>
                <a:spcPct val="110000"/>
              </a:lnSpc>
              <a:spcAft>
                <a:spcPts val="2000"/>
              </a:spcAft>
            </a:pPr>
            <a:endParaRPr lang="en-GB" dirty="0">
              <a:ea typeface="+mn-lt"/>
              <a:cs typeface="+mn-lt"/>
            </a:endParaRPr>
          </a:p>
        </p:txBody>
      </p:sp>
    </p:spTree>
    <p:extLst>
      <p:ext uri="{BB962C8B-B14F-4D97-AF65-F5344CB8AC3E}">
        <p14:creationId xmlns:p14="http://schemas.microsoft.com/office/powerpoint/2010/main" val="76249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8145394" cy="4099669"/>
          </a:xfrm>
        </p:spPr>
        <p:txBody>
          <a:bodyPr/>
          <a:lstStyle/>
          <a:p>
            <a:r>
              <a:rPr lang="en-GB" sz="2000" dirty="0">
                <a:ea typeface="+mn-lt"/>
                <a:cs typeface="+mn-lt"/>
              </a:rPr>
              <a:t>Dear God,</a:t>
            </a:r>
          </a:p>
          <a:p>
            <a:endParaRPr lang="en-GB" sz="2000" dirty="0">
              <a:ea typeface="+mn-lt"/>
              <a:cs typeface="+mn-lt"/>
            </a:endParaRPr>
          </a:p>
          <a:p>
            <a:r>
              <a:rPr lang="en-GB" sz="2000" dirty="0">
                <a:ea typeface="+mn-lt"/>
                <a:cs typeface="+mn-lt"/>
              </a:rPr>
              <a:t>Thank You for all our friends and all the ways we are different, special and unique. Thank you for considering all of us as equally valuable and important to You and for giving us a place to belong.</a:t>
            </a:r>
          </a:p>
          <a:p>
            <a:endParaRPr lang="en-GB" sz="2000" dirty="0">
              <a:ea typeface="+mn-lt"/>
              <a:cs typeface="+mn-lt"/>
            </a:endParaRPr>
          </a:p>
          <a:p>
            <a:r>
              <a:rPr lang="en-GB" sz="2000" dirty="0">
                <a:ea typeface="+mn-lt"/>
                <a:cs typeface="+mn-lt"/>
              </a:rPr>
              <a:t>Help us to remember that when we all come together, we can help each other and be even stronger.</a:t>
            </a:r>
          </a:p>
          <a:p>
            <a:endParaRPr lang="en-GB" sz="2000" dirty="0">
              <a:ea typeface="+mn-lt"/>
              <a:cs typeface="+mn-lt"/>
            </a:endParaRPr>
          </a:p>
          <a:p>
            <a:r>
              <a:rPr lang="en-GB" sz="2000" dirty="0">
                <a:ea typeface="+mn-lt"/>
                <a:cs typeface="+mn-lt"/>
              </a:rPr>
              <a:t>Please help us to love and help one another every day.</a:t>
            </a:r>
          </a:p>
          <a:p>
            <a:endParaRPr lang="en-GB" sz="2000" dirty="0">
              <a:ea typeface="+mn-lt"/>
              <a:cs typeface="+mn-lt"/>
            </a:endParaRPr>
          </a:p>
          <a:p>
            <a:r>
              <a:rPr lang="en-GB" sz="2000" dirty="0">
                <a:ea typeface="+mn-lt"/>
                <a:cs typeface="+mn-lt"/>
              </a:rPr>
              <a:t>Amen.</a:t>
            </a:r>
          </a:p>
          <a:p>
            <a:endParaRPr lang="en-GB" sz="2000" dirty="0">
              <a:ea typeface="+mn-lt"/>
              <a:cs typeface="+mn-lt"/>
            </a:endParaRPr>
          </a:p>
          <a:p>
            <a:endParaRPr lang="en-GB" sz="2000" dirty="0">
              <a:ea typeface="+mn-lt"/>
              <a:cs typeface="+mn-lt"/>
            </a:endParaRPr>
          </a:p>
          <a:p>
            <a:endParaRPr lang="en-GB" sz="2000" dirty="0">
              <a:ea typeface="+mn-lt"/>
              <a:cs typeface="+mn-lt"/>
            </a:endParaRPr>
          </a:p>
        </p:txBody>
      </p:sp>
    </p:spTree>
    <p:extLst>
      <p:ext uri="{BB962C8B-B14F-4D97-AF65-F5344CB8AC3E}">
        <p14:creationId xmlns:p14="http://schemas.microsoft.com/office/powerpoint/2010/main" val="141045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82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4203-955A-069B-6B45-35A7A7C7C16F}"/>
              </a:ext>
            </a:extLst>
          </p:cNvPr>
          <p:cNvSpPr txBox="1">
            <a:spLocks/>
          </p:cNvSpPr>
          <p:nvPr/>
        </p:nvSpPr>
        <p:spPr>
          <a:xfrm>
            <a:off x="2206253" y="1327833"/>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GB" dirty="0">
                <a:solidFill>
                  <a:srgbClr val="00628C"/>
                </a:solidFill>
                <a:latin typeface="Outfit Medium" pitchFamily="2" charset="0"/>
              </a:rPr>
              <a:t>I wonder…</a:t>
            </a:r>
            <a:br>
              <a:rPr lang="en-GB" b="0" dirty="0">
                <a:latin typeface="Outfit Medium" pitchFamily="2" charset="0"/>
              </a:rPr>
            </a:br>
            <a:r>
              <a:rPr lang="en-GB" b="0" dirty="0"/>
              <a:t>How can our differences make us stronger?</a:t>
            </a:r>
            <a:br>
              <a:rPr lang="en-GB" b="0" dirty="0"/>
            </a:br>
            <a:endParaRPr lang="en-GB" b="0" dirty="0"/>
          </a:p>
        </p:txBody>
      </p:sp>
    </p:spTree>
    <p:extLst>
      <p:ext uri="{BB962C8B-B14F-4D97-AF65-F5344CB8AC3E}">
        <p14:creationId xmlns:p14="http://schemas.microsoft.com/office/powerpoint/2010/main" val="231482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B39884-624E-A99A-CD05-26DC37E612F8}"/>
              </a:ext>
            </a:extLst>
          </p:cNvPr>
          <p:cNvSpPr>
            <a:spLocks noGrp="1"/>
          </p:cNvSpPr>
          <p:nvPr>
            <p:ph type="body" sz="quarter" idx="10"/>
          </p:nvPr>
        </p:nvSpPr>
        <p:spPr>
          <a:xfrm>
            <a:off x="1452312" y="556920"/>
            <a:ext cx="9287376" cy="4011613"/>
          </a:xfrm>
        </p:spPr>
        <p:txBody>
          <a:bodyPr/>
          <a:lstStyle/>
          <a:p>
            <a:pPr algn="ctr"/>
            <a:r>
              <a:rPr lang="en-US" b="1" dirty="0">
                <a:latin typeface="Outfit SemiBold" pitchFamily="2" charset="0"/>
              </a:rPr>
              <a:t>This Little Light Of Mine</a:t>
            </a:r>
          </a:p>
        </p:txBody>
      </p:sp>
      <p:pic>
        <p:nvPicPr>
          <p:cNvPr id="4" name="Picture 3" descr="A cartoon of a light bulb walking on a street&#10;&#10;AI-generated content may be incorrect.">
            <a:hlinkClick r:id="rId2"/>
            <a:extLst>
              <a:ext uri="{FF2B5EF4-FFF2-40B4-BE49-F238E27FC236}">
                <a16:creationId xmlns:a16="http://schemas.microsoft.com/office/drawing/2014/main" id="{691D35F5-8FC9-96C0-92DB-45A41F279660}"/>
              </a:ext>
            </a:extLst>
          </p:cNvPr>
          <p:cNvPicPr>
            <a:picLocks noChangeAspect="1"/>
          </p:cNvPicPr>
          <p:nvPr/>
        </p:nvPicPr>
        <p:blipFill>
          <a:blip r:embed="rId3"/>
          <a:stretch>
            <a:fillRect/>
          </a:stretch>
        </p:blipFill>
        <p:spPr>
          <a:xfrm>
            <a:off x="2244060" y="1693223"/>
            <a:ext cx="7703880" cy="4688194"/>
          </a:xfrm>
          <a:prstGeom prst="roundRect">
            <a:avLst>
              <a:gd name="adj" fmla="val 9574"/>
            </a:avLst>
          </a:prstGeom>
        </p:spPr>
      </p:pic>
      <p:grpSp>
        <p:nvGrpSpPr>
          <p:cNvPr id="6" name="Group 5">
            <a:extLst>
              <a:ext uri="{FF2B5EF4-FFF2-40B4-BE49-F238E27FC236}">
                <a16:creationId xmlns:a16="http://schemas.microsoft.com/office/drawing/2014/main" id="{68F83D7A-3F7C-AFD2-C4E8-AAF0FD246113}"/>
              </a:ext>
            </a:extLst>
          </p:cNvPr>
          <p:cNvGrpSpPr/>
          <p:nvPr/>
        </p:nvGrpSpPr>
        <p:grpSpPr>
          <a:xfrm>
            <a:off x="5572963" y="3429000"/>
            <a:ext cx="1046074" cy="1046074"/>
            <a:chOff x="5572963" y="2905963"/>
            <a:chExt cx="1046074" cy="1046074"/>
          </a:xfrm>
        </p:grpSpPr>
        <p:sp>
          <p:nvSpPr>
            <p:cNvPr id="8" name="Oval 7">
              <a:extLst>
                <a:ext uri="{FF2B5EF4-FFF2-40B4-BE49-F238E27FC236}">
                  <a16:creationId xmlns:a16="http://schemas.microsoft.com/office/drawing/2014/main" id="{C5162709-A2EB-FEEC-7543-4F4669654192}"/>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Graphic 8" descr="Play with solid fill">
              <a:extLst>
                <a:ext uri="{FF2B5EF4-FFF2-40B4-BE49-F238E27FC236}">
                  <a16:creationId xmlns:a16="http://schemas.microsoft.com/office/drawing/2014/main" id="{C0FFBA66-C07A-3445-E1EF-6551739352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Tree>
    <p:extLst>
      <p:ext uri="{BB962C8B-B14F-4D97-AF65-F5344CB8AC3E}">
        <p14:creationId xmlns:p14="http://schemas.microsoft.com/office/powerpoint/2010/main" val="195088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B05FA6-46C0-B1E1-C2A6-3A107FA9F414}"/>
              </a:ext>
            </a:extLst>
          </p:cNvPr>
          <p:cNvSpPr txBox="1">
            <a:spLocks/>
          </p:cNvSpPr>
          <p:nvPr/>
        </p:nvSpPr>
        <p:spPr>
          <a:xfrm>
            <a:off x="378995" y="1109033"/>
            <a:ext cx="6387806" cy="49116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spcBef>
                <a:spcPts val="1000"/>
              </a:spcBef>
            </a:pPr>
            <a:r>
              <a:rPr lang="en-GB" sz="2400" b="0" dirty="0">
                <a:ea typeface="Calibri" panose="020F0502020204030204"/>
                <a:cs typeface="Calibri" panose="020F0502020204030204"/>
              </a:rPr>
              <a:t>Re-read the story My World, Your World</a:t>
            </a:r>
          </a:p>
        </p:txBody>
      </p:sp>
      <p:sp>
        <p:nvSpPr>
          <p:cNvPr id="4" name="TextBox 3">
            <a:extLst>
              <a:ext uri="{FF2B5EF4-FFF2-40B4-BE49-F238E27FC236}">
                <a16:creationId xmlns:a16="http://schemas.microsoft.com/office/drawing/2014/main" id="{93D4B01E-45A0-DB0B-A19E-C70685E1BEED}"/>
              </a:ext>
            </a:extLst>
          </p:cNvPr>
          <p:cNvSpPr txBox="1"/>
          <p:nvPr/>
        </p:nvSpPr>
        <p:spPr>
          <a:xfrm>
            <a:off x="378995" y="364963"/>
            <a:ext cx="6100010" cy="646331"/>
          </a:xfrm>
          <a:prstGeom prst="rect">
            <a:avLst/>
          </a:prstGeom>
          <a:noFill/>
        </p:spPr>
        <p:txBody>
          <a:bodyPr wrap="square">
            <a:spAutoFit/>
          </a:bodyPr>
          <a:lstStyle/>
          <a:p>
            <a:r>
              <a:rPr lang="en-GB" sz="3600" b="1" dirty="0">
                <a:latin typeface="Outfit" pitchFamily="2" charset="0"/>
              </a:rPr>
              <a:t>Be Curious </a:t>
            </a:r>
            <a:r>
              <a:rPr lang="en-GB" sz="3600" dirty="0">
                <a:latin typeface="Outfit" pitchFamily="2" charset="0"/>
              </a:rPr>
              <a:t>Community</a:t>
            </a:r>
          </a:p>
        </p:txBody>
      </p:sp>
      <p:sp>
        <p:nvSpPr>
          <p:cNvPr id="2" name="Rectangle: Rounded Corners 3">
            <a:extLst>
              <a:ext uri="{FF2B5EF4-FFF2-40B4-BE49-F238E27FC236}">
                <a16:creationId xmlns:a16="http://schemas.microsoft.com/office/drawing/2014/main" id="{9DC9D539-EEE3-5584-9477-AB10BF1F9233}"/>
              </a:ext>
            </a:extLst>
          </p:cNvPr>
          <p:cNvSpPr/>
          <p:nvPr/>
        </p:nvSpPr>
        <p:spPr>
          <a:xfrm>
            <a:off x="6996334" y="328793"/>
            <a:ext cx="1592035" cy="2542814"/>
          </a:xfrm>
          <a:prstGeom prst="roundRect">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en-US" dirty="0">
              <a:cs typeface="Calibri"/>
            </a:endParaRPr>
          </a:p>
          <a:p>
            <a:pPr algn="ctr"/>
            <a:endParaRPr lang="en-US" dirty="0">
              <a:cs typeface="Calibri"/>
            </a:endParaRPr>
          </a:p>
          <a:p>
            <a:pPr algn="ctr"/>
            <a:endParaRPr lang="en-US" dirty="0">
              <a:cs typeface="Calibri"/>
            </a:endParaRPr>
          </a:p>
          <a:p>
            <a:pPr algn="ctr"/>
            <a:endParaRPr lang="en-US" dirty="0">
              <a:cs typeface="Calibri"/>
            </a:endParaRPr>
          </a:p>
          <a:p>
            <a:pPr algn="ctr"/>
            <a:endParaRPr lang="en-US" dirty="0">
              <a:cs typeface="Calibri"/>
            </a:endParaRPr>
          </a:p>
          <a:p>
            <a:pPr algn="ctr"/>
            <a:r>
              <a:rPr lang="en-US" sz="2400" dirty="0">
                <a:solidFill>
                  <a:schemeClr val="tx1"/>
                </a:solidFill>
                <a:latin typeface="Outfit Medium" pitchFamily="2" charset="0"/>
                <a:cs typeface="Calibri"/>
              </a:rPr>
              <a:t>Recap</a:t>
            </a:r>
          </a:p>
        </p:txBody>
      </p:sp>
      <p:pic>
        <p:nvPicPr>
          <p:cNvPr id="7" name="Picture 6" descr="By Melanie Walsh My World, Your World: Amazon.co.uk: Melanie Walsh:  8601404287855: Books">
            <a:extLst>
              <a:ext uri="{FF2B5EF4-FFF2-40B4-BE49-F238E27FC236}">
                <a16:creationId xmlns:a16="http://schemas.microsoft.com/office/drawing/2014/main" id="{9DEBADE8-1E81-ADC5-859E-209FFBFA17DD}"/>
              </a:ext>
            </a:extLst>
          </p:cNvPr>
          <p:cNvPicPr>
            <a:picLocks noChangeAspect="1"/>
          </p:cNvPicPr>
          <p:nvPr/>
        </p:nvPicPr>
        <p:blipFill>
          <a:blip r:embed="rId3"/>
          <a:srcRect l="6799" t="5289" r="6542" b="3940"/>
          <a:stretch>
            <a:fillRect/>
          </a:stretch>
        </p:blipFill>
        <p:spPr>
          <a:xfrm>
            <a:off x="7168010" y="506089"/>
            <a:ext cx="1254643" cy="1711842"/>
          </a:xfrm>
          <a:prstGeom prst="roundRect">
            <a:avLst>
              <a:gd name="adj" fmla="val 8192"/>
            </a:avLst>
          </a:prstGeom>
          <a:ln>
            <a:noFill/>
          </a:ln>
          <a:effectLst>
            <a:softEdge rad="0"/>
          </a:effectLst>
        </p:spPr>
      </p:pic>
      <p:pic>
        <p:nvPicPr>
          <p:cNvPr id="8" name="Picture 7" descr="Child jumping in park">
            <a:extLst>
              <a:ext uri="{FF2B5EF4-FFF2-40B4-BE49-F238E27FC236}">
                <a16:creationId xmlns:a16="http://schemas.microsoft.com/office/drawing/2014/main" id="{8AA40A97-4405-0D08-62B9-DE85F8111254}"/>
              </a:ext>
            </a:extLst>
          </p:cNvPr>
          <p:cNvPicPr>
            <a:picLocks noChangeAspect="1"/>
          </p:cNvPicPr>
          <p:nvPr/>
        </p:nvPicPr>
        <p:blipFill>
          <a:blip r:embed="rId4"/>
          <a:stretch>
            <a:fillRect/>
          </a:stretch>
        </p:blipFill>
        <p:spPr>
          <a:xfrm>
            <a:off x="8847182" y="0"/>
            <a:ext cx="3344818" cy="2542814"/>
          </a:xfrm>
          <a:prstGeom prst="rect">
            <a:avLst/>
          </a:prstGeom>
          <a:ln>
            <a:noFill/>
          </a:ln>
          <a:effectLst>
            <a:softEdge rad="0"/>
          </a:effectLst>
        </p:spPr>
      </p:pic>
      <p:pic>
        <p:nvPicPr>
          <p:cNvPr id="9" name="Picture 8" descr="Girls playing in playground during winter">
            <a:extLst>
              <a:ext uri="{FF2B5EF4-FFF2-40B4-BE49-F238E27FC236}">
                <a16:creationId xmlns:a16="http://schemas.microsoft.com/office/drawing/2014/main" id="{CADF7616-5218-8EC6-79CA-3182A5DE4E6B}"/>
              </a:ext>
            </a:extLst>
          </p:cNvPr>
          <p:cNvPicPr>
            <a:picLocks noChangeAspect="1"/>
          </p:cNvPicPr>
          <p:nvPr/>
        </p:nvPicPr>
        <p:blipFill>
          <a:blip r:embed="rId5"/>
          <a:stretch>
            <a:fillRect/>
          </a:stretch>
        </p:blipFill>
        <p:spPr>
          <a:xfrm>
            <a:off x="8847182" y="2477228"/>
            <a:ext cx="3373935" cy="2199418"/>
          </a:xfrm>
          <a:prstGeom prst="rect">
            <a:avLst/>
          </a:prstGeom>
          <a:ln>
            <a:noFill/>
          </a:ln>
          <a:effectLst>
            <a:softEdge rad="0"/>
          </a:effectLst>
        </p:spPr>
      </p:pic>
      <p:pic>
        <p:nvPicPr>
          <p:cNvPr id="10" name="Picture 9" descr="Children blowing bubbles">
            <a:extLst>
              <a:ext uri="{FF2B5EF4-FFF2-40B4-BE49-F238E27FC236}">
                <a16:creationId xmlns:a16="http://schemas.microsoft.com/office/drawing/2014/main" id="{C7744955-93DD-E524-1D8E-CD41874F047E}"/>
              </a:ext>
            </a:extLst>
          </p:cNvPr>
          <p:cNvPicPr>
            <a:picLocks noChangeAspect="1"/>
          </p:cNvPicPr>
          <p:nvPr/>
        </p:nvPicPr>
        <p:blipFill>
          <a:blip r:embed="rId6"/>
          <a:stretch>
            <a:fillRect/>
          </a:stretch>
        </p:blipFill>
        <p:spPr>
          <a:xfrm>
            <a:off x="8847182" y="4574034"/>
            <a:ext cx="3344818" cy="2283966"/>
          </a:xfrm>
          <a:prstGeom prst="rect">
            <a:avLst/>
          </a:prstGeom>
          <a:ln>
            <a:noFill/>
          </a:ln>
          <a:effectLst>
            <a:softEdge rad="0"/>
          </a:effectLst>
        </p:spPr>
      </p:pic>
      <p:sp>
        <p:nvSpPr>
          <p:cNvPr id="5" name="Rectangle: Rounded Corners 3">
            <a:extLst>
              <a:ext uri="{FF2B5EF4-FFF2-40B4-BE49-F238E27FC236}">
                <a16:creationId xmlns:a16="http://schemas.microsoft.com/office/drawing/2014/main" id="{41EFDADB-51FE-4094-BD40-02AA2101FAF0}"/>
              </a:ext>
            </a:extLst>
          </p:cNvPr>
          <p:cNvSpPr/>
          <p:nvPr/>
        </p:nvSpPr>
        <p:spPr>
          <a:xfrm>
            <a:off x="414000" y="1850557"/>
            <a:ext cx="6066245" cy="17263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r>
              <a:rPr lang="en-GB" sz="2400" dirty="0">
                <a:latin typeface="Outfit"/>
              </a:rPr>
              <a:t>What did you notice about the children in the story? How were they the same or different from you?</a:t>
            </a:r>
          </a:p>
        </p:txBody>
      </p:sp>
      <p:sp>
        <p:nvSpPr>
          <p:cNvPr id="6" name="Rectangle: Rounded Corners 3">
            <a:extLst>
              <a:ext uri="{FF2B5EF4-FFF2-40B4-BE49-F238E27FC236}">
                <a16:creationId xmlns:a16="http://schemas.microsoft.com/office/drawing/2014/main" id="{C67011CA-2BBF-B432-084D-E3421B1427FF}"/>
              </a:ext>
            </a:extLst>
          </p:cNvPr>
          <p:cNvSpPr/>
          <p:nvPr/>
        </p:nvSpPr>
        <p:spPr>
          <a:xfrm>
            <a:off x="483756" y="3712368"/>
            <a:ext cx="5995250" cy="125442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r>
              <a:rPr lang="en-GB" sz="2400" dirty="0">
                <a:latin typeface="Outfit"/>
              </a:rPr>
              <a:t>What is something you like about a friend that makes them special?</a:t>
            </a:r>
          </a:p>
        </p:txBody>
      </p:sp>
      <p:sp>
        <p:nvSpPr>
          <p:cNvPr id="11" name="Rectangle: Rounded Corners 3">
            <a:extLst>
              <a:ext uri="{FF2B5EF4-FFF2-40B4-BE49-F238E27FC236}">
                <a16:creationId xmlns:a16="http://schemas.microsoft.com/office/drawing/2014/main" id="{1EEB894B-0A05-99EC-B5D0-4B91896DB920}"/>
              </a:ext>
            </a:extLst>
          </p:cNvPr>
          <p:cNvSpPr/>
          <p:nvPr/>
        </p:nvSpPr>
        <p:spPr>
          <a:xfrm>
            <a:off x="483756" y="5102219"/>
            <a:ext cx="5995250" cy="125442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r>
              <a:rPr lang="en-GB" sz="2400" dirty="0">
                <a:latin typeface="Outfit"/>
              </a:rPr>
              <a:t>Can you think of something a friend does that makes you smile?</a:t>
            </a:r>
          </a:p>
        </p:txBody>
      </p:sp>
    </p:spTree>
    <p:extLst>
      <p:ext uri="{BB962C8B-B14F-4D97-AF65-F5344CB8AC3E}">
        <p14:creationId xmlns:p14="http://schemas.microsoft.com/office/powerpoint/2010/main" val="3321802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D4B01E-45A0-DB0B-A19E-C70685E1BEED}"/>
              </a:ext>
            </a:extLst>
          </p:cNvPr>
          <p:cNvSpPr txBox="1"/>
          <p:nvPr/>
        </p:nvSpPr>
        <p:spPr>
          <a:xfrm>
            <a:off x="378995" y="364963"/>
            <a:ext cx="6100010" cy="646331"/>
          </a:xfrm>
          <a:prstGeom prst="rect">
            <a:avLst/>
          </a:prstGeom>
          <a:noFill/>
        </p:spPr>
        <p:txBody>
          <a:bodyPr wrap="square">
            <a:spAutoFit/>
          </a:bodyPr>
          <a:lstStyle/>
          <a:p>
            <a:r>
              <a:rPr lang="en-GB" sz="3600" b="1" dirty="0">
                <a:latin typeface="Outfit" pitchFamily="2" charset="0"/>
              </a:rPr>
              <a:t>Be Curious </a:t>
            </a:r>
            <a:r>
              <a:rPr lang="en-GB" sz="3600" dirty="0">
                <a:latin typeface="Outfit" pitchFamily="2" charset="0"/>
              </a:rPr>
              <a:t>Community</a:t>
            </a:r>
          </a:p>
        </p:txBody>
      </p:sp>
      <p:pic>
        <p:nvPicPr>
          <p:cNvPr id="8" name="Picture 7" descr="Child jumping in park">
            <a:extLst>
              <a:ext uri="{FF2B5EF4-FFF2-40B4-BE49-F238E27FC236}">
                <a16:creationId xmlns:a16="http://schemas.microsoft.com/office/drawing/2014/main" id="{8AA40A97-4405-0D08-62B9-DE85F8111254}"/>
              </a:ext>
            </a:extLst>
          </p:cNvPr>
          <p:cNvPicPr>
            <a:picLocks noChangeAspect="1"/>
          </p:cNvPicPr>
          <p:nvPr/>
        </p:nvPicPr>
        <p:blipFill>
          <a:blip r:embed="rId3"/>
          <a:stretch>
            <a:fillRect/>
          </a:stretch>
        </p:blipFill>
        <p:spPr>
          <a:xfrm>
            <a:off x="8847182" y="56007"/>
            <a:ext cx="3344818" cy="2542814"/>
          </a:xfrm>
          <a:prstGeom prst="rect">
            <a:avLst/>
          </a:prstGeom>
          <a:ln>
            <a:noFill/>
          </a:ln>
          <a:effectLst>
            <a:softEdge rad="0"/>
          </a:effectLst>
        </p:spPr>
      </p:pic>
      <p:pic>
        <p:nvPicPr>
          <p:cNvPr id="9" name="Picture 8" descr="Girls playing in playground during winter">
            <a:extLst>
              <a:ext uri="{FF2B5EF4-FFF2-40B4-BE49-F238E27FC236}">
                <a16:creationId xmlns:a16="http://schemas.microsoft.com/office/drawing/2014/main" id="{CADF7616-5218-8EC6-79CA-3182A5DE4E6B}"/>
              </a:ext>
            </a:extLst>
          </p:cNvPr>
          <p:cNvPicPr>
            <a:picLocks noChangeAspect="1"/>
          </p:cNvPicPr>
          <p:nvPr/>
        </p:nvPicPr>
        <p:blipFill>
          <a:blip r:embed="rId4"/>
          <a:stretch>
            <a:fillRect/>
          </a:stretch>
        </p:blipFill>
        <p:spPr>
          <a:xfrm>
            <a:off x="8847182" y="2533235"/>
            <a:ext cx="3373935" cy="2199418"/>
          </a:xfrm>
          <a:prstGeom prst="rect">
            <a:avLst/>
          </a:prstGeom>
          <a:ln>
            <a:noFill/>
          </a:ln>
          <a:effectLst>
            <a:softEdge rad="0"/>
          </a:effectLst>
        </p:spPr>
      </p:pic>
      <p:pic>
        <p:nvPicPr>
          <p:cNvPr id="10" name="Picture 9" descr="Children blowing bubbles">
            <a:extLst>
              <a:ext uri="{FF2B5EF4-FFF2-40B4-BE49-F238E27FC236}">
                <a16:creationId xmlns:a16="http://schemas.microsoft.com/office/drawing/2014/main" id="{C7744955-93DD-E524-1D8E-CD41874F047E}"/>
              </a:ext>
            </a:extLst>
          </p:cNvPr>
          <p:cNvPicPr>
            <a:picLocks noChangeAspect="1"/>
          </p:cNvPicPr>
          <p:nvPr/>
        </p:nvPicPr>
        <p:blipFill>
          <a:blip r:embed="rId5"/>
          <a:stretch>
            <a:fillRect/>
          </a:stretch>
        </p:blipFill>
        <p:spPr>
          <a:xfrm>
            <a:off x="8847182" y="4732653"/>
            <a:ext cx="3344818" cy="2283966"/>
          </a:xfrm>
          <a:prstGeom prst="rect">
            <a:avLst/>
          </a:prstGeom>
          <a:ln>
            <a:noFill/>
          </a:ln>
          <a:effectLst>
            <a:softEdge rad="0"/>
          </a:effectLst>
        </p:spPr>
      </p:pic>
      <p:sp>
        <p:nvSpPr>
          <p:cNvPr id="13" name="Oval 12">
            <a:extLst>
              <a:ext uri="{FF2B5EF4-FFF2-40B4-BE49-F238E27FC236}">
                <a16:creationId xmlns:a16="http://schemas.microsoft.com/office/drawing/2014/main" id="{BE276709-F543-59D4-6007-671DAAD13313}"/>
              </a:ext>
            </a:extLst>
          </p:cNvPr>
          <p:cNvSpPr/>
          <p:nvPr/>
        </p:nvSpPr>
        <p:spPr>
          <a:xfrm>
            <a:off x="7767681" y="643719"/>
            <a:ext cx="1649506" cy="1645200"/>
          </a:xfrm>
          <a:prstGeom prst="ellipse">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ysClr val="windowText" lastClr="000000"/>
                </a:solidFill>
                <a:latin typeface="Outfit Medium" pitchFamily="2" charset="0"/>
              </a:rPr>
              <a:t>Talk Partners</a:t>
            </a:r>
          </a:p>
        </p:txBody>
      </p:sp>
      <p:sp>
        <p:nvSpPr>
          <p:cNvPr id="2" name="Rectangle: Rounded Corners 3">
            <a:extLst>
              <a:ext uri="{FF2B5EF4-FFF2-40B4-BE49-F238E27FC236}">
                <a16:creationId xmlns:a16="http://schemas.microsoft.com/office/drawing/2014/main" id="{2AD46FF0-6FA6-7618-C5A0-D20C42A7D3C0}"/>
              </a:ext>
            </a:extLst>
          </p:cNvPr>
          <p:cNvSpPr/>
          <p:nvPr/>
        </p:nvSpPr>
        <p:spPr>
          <a:xfrm>
            <a:off x="414000" y="1360813"/>
            <a:ext cx="6468232" cy="125442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r>
              <a:rPr lang="en-GB" sz="2400" dirty="0">
                <a:latin typeface="Outfit"/>
              </a:rPr>
              <a:t>What do you enjoy doing together, even if you do it in different ways?</a:t>
            </a:r>
          </a:p>
        </p:txBody>
      </p:sp>
      <p:sp>
        <p:nvSpPr>
          <p:cNvPr id="3" name="Rectangle: Rounded Corners 3">
            <a:extLst>
              <a:ext uri="{FF2B5EF4-FFF2-40B4-BE49-F238E27FC236}">
                <a16:creationId xmlns:a16="http://schemas.microsoft.com/office/drawing/2014/main" id="{4724BECC-A47B-44A2-6E59-348D328B9F15}"/>
              </a:ext>
            </a:extLst>
          </p:cNvPr>
          <p:cNvSpPr/>
          <p:nvPr/>
        </p:nvSpPr>
        <p:spPr>
          <a:xfrm>
            <a:off x="483756" y="2819643"/>
            <a:ext cx="6392532" cy="1648755"/>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r>
              <a:rPr lang="en-GB" sz="2400" dirty="0">
                <a:latin typeface="Outfit"/>
              </a:rPr>
              <a:t>What is something kind or helpful you’ve seen a friend do, like the children in the book?</a:t>
            </a:r>
          </a:p>
        </p:txBody>
      </p:sp>
      <p:sp>
        <p:nvSpPr>
          <p:cNvPr id="6" name="Rectangle: Rounded Corners 3">
            <a:extLst>
              <a:ext uri="{FF2B5EF4-FFF2-40B4-BE49-F238E27FC236}">
                <a16:creationId xmlns:a16="http://schemas.microsoft.com/office/drawing/2014/main" id="{0428440D-6E1E-394F-92C3-A4EE3B092383}"/>
              </a:ext>
            </a:extLst>
          </p:cNvPr>
          <p:cNvSpPr/>
          <p:nvPr/>
        </p:nvSpPr>
        <p:spPr>
          <a:xfrm>
            <a:off x="483756" y="4672808"/>
            <a:ext cx="6392532" cy="125442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r>
              <a:rPr lang="en-GB" sz="2400" dirty="0">
                <a:latin typeface="Outfit"/>
              </a:rPr>
              <a:t>How can we show respect and care for friends who do things differently from us?</a:t>
            </a:r>
          </a:p>
        </p:txBody>
      </p:sp>
    </p:spTree>
    <p:extLst>
      <p:ext uri="{BB962C8B-B14F-4D97-AF65-F5344CB8AC3E}">
        <p14:creationId xmlns:p14="http://schemas.microsoft.com/office/powerpoint/2010/main" val="4008233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940356-2A7E-1AEF-04E7-265BAC8AEB78}"/>
              </a:ext>
            </a:extLst>
          </p:cNvPr>
          <p:cNvSpPr txBox="1"/>
          <p:nvPr/>
        </p:nvSpPr>
        <p:spPr>
          <a:xfrm>
            <a:off x="378994" y="1401315"/>
            <a:ext cx="59736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Outfit" pitchFamily="2" charset="0"/>
                <a:ea typeface="Calibri"/>
                <a:cs typeface="Calibri"/>
              </a:rPr>
              <a:t>Option 1: </a:t>
            </a:r>
            <a:r>
              <a:rPr lang="en-US" sz="3200" dirty="0">
                <a:latin typeface="Outfit" pitchFamily="2" charset="0"/>
                <a:ea typeface="Calibri"/>
                <a:cs typeface="Calibri"/>
              </a:rPr>
              <a:t>I like…. Because…. </a:t>
            </a:r>
          </a:p>
        </p:txBody>
      </p:sp>
      <p:sp>
        <p:nvSpPr>
          <p:cNvPr id="2" name="Title 1">
            <a:extLst>
              <a:ext uri="{FF2B5EF4-FFF2-40B4-BE49-F238E27FC236}">
                <a16:creationId xmlns:a16="http://schemas.microsoft.com/office/drawing/2014/main" id="{85883A3C-4FBF-E5F9-4BD5-A4B75D2D360F}"/>
              </a:ext>
            </a:extLst>
          </p:cNvPr>
          <p:cNvSpPr txBox="1">
            <a:spLocks/>
          </p:cNvSpPr>
          <p:nvPr/>
        </p:nvSpPr>
        <p:spPr>
          <a:xfrm>
            <a:off x="394517"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r>
              <a:rPr lang="en-GB" dirty="0"/>
              <a:t>Let’s play a game</a:t>
            </a:r>
          </a:p>
        </p:txBody>
      </p:sp>
      <p:pic>
        <p:nvPicPr>
          <p:cNvPr id="4" name="Picture 3" descr="Ball Of Yarn Vector Images – Browse 34 ...">
            <a:extLst>
              <a:ext uri="{FF2B5EF4-FFF2-40B4-BE49-F238E27FC236}">
                <a16:creationId xmlns:a16="http://schemas.microsoft.com/office/drawing/2014/main" id="{49EAC0A0-F79C-4536-D1C8-93F884ED7699}"/>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432" y="1263316"/>
            <a:ext cx="4657357" cy="4595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88002D-CB53-C075-70BB-716C5E780BB9}"/>
              </a:ext>
            </a:extLst>
          </p:cNvPr>
          <p:cNvSpPr txBox="1"/>
          <p:nvPr/>
        </p:nvSpPr>
        <p:spPr>
          <a:xfrm>
            <a:off x="394517" y="2296525"/>
            <a:ext cx="5492417" cy="3160160"/>
          </a:xfrm>
          <a:prstGeom prst="rect">
            <a:avLst/>
          </a:prstGeom>
          <a:noFill/>
        </p:spPr>
        <p:txBody>
          <a:bodyPr wrap="square">
            <a:spAutoFit/>
          </a:bodyPr>
          <a:lstStyle/>
          <a:p>
            <a:pPr>
              <a:lnSpc>
                <a:spcPct val="120000"/>
              </a:lnSpc>
            </a:pPr>
            <a:r>
              <a:rPr lang="en-US" sz="2400" dirty="0">
                <a:latin typeface="Outfit" pitchFamily="2" charset="0"/>
                <a:ea typeface="Calibri"/>
                <a:cs typeface="Calibri"/>
              </a:rPr>
              <a:t>Children identify why they like to play with another child in the class. Then they throw the ball of wool to that child while holding on to the string</a:t>
            </a:r>
          </a:p>
          <a:p>
            <a:pPr>
              <a:lnSpc>
                <a:spcPct val="120000"/>
              </a:lnSpc>
            </a:pPr>
            <a:endParaRPr lang="en-US" sz="2400" dirty="0">
              <a:latin typeface="Outfit" pitchFamily="2" charset="0"/>
              <a:ea typeface="Calibri"/>
              <a:cs typeface="Calibri"/>
            </a:endParaRPr>
          </a:p>
          <a:p>
            <a:pPr>
              <a:lnSpc>
                <a:spcPct val="120000"/>
              </a:lnSpc>
            </a:pPr>
            <a:r>
              <a:rPr lang="en-US" sz="2400" dirty="0">
                <a:latin typeface="Outfit" pitchFamily="2" charset="0"/>
                <a:ea typeface="Calibri"/>
                <a:cs typeface="Calibri"/>
              </a:rPr>
              <a:t>e.g. “I like Stephanie because she lets me play football with her…”</a:t>
            </a:r>
          </a:p>
        </p:txBody>
      </p:sp>
    </p:spTree>
    <p:extLst>
      <p:ext uri="{BB962C8B-B14F-4D97-AF65-F5344CB8AC3E}">
        <p14:creationId xmlns:p14="http://schemas.microsoft.com/office/powerpoint/2010/main" val="1016604131"/>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1552</TotalTime>
  <Words>642</Words>
  <Application>Microsoft Macintosh PowerPoint</Application>
  <PresentationFormat>Widescreen</PresentationFormat>
  <Paragraphs>82</Paragraphs>
  <Slides>18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Outfit</vt:lpstr>
      <vt:lpstr>Outfit ExtraBold</vt:lpstr>
      <vt:lpstr>Outfit Medium</vt:lpstr>
      <vt:lpstr>Outfit SemiBold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Continuous provision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448</cp:revision>
  <dcterms:created xsi:type="dcterms:W3CDTF">2024-02-02T13:02:07Z</dcterms:created>
  <dcterms:modified xsi:type="dcterms:W3CDTF">2025-07-17T08:34:01Z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