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21" r:id="rId5"/>
    <p:sldId id="314" r:id="rId6"/>
    <p:sldId id="389" r:id="rId7"/>
    <p:sldId id="394" r:id="rId8"/>
    <p:sldId id="395" r:id="rId9"/>
    <p:sldId id="432" r:id="rId10"/>
    <p:sldId id="422" r:id="rId11"/>
    <p:sldId id="423" r:id="rId12"/>
    <p:sldId id="402" r:id="rId13"/>
    <p:sldId id="431" r:id="rId14"/>
    <p:sldId id="411" r:id="rId15"/>
    <p:sldId id="429" r:id="rId16"/>
    <p:sldId id="412" r:id="rId17"/>
    <p:sldId id="425" r:id="rId18"/>
    <p:sldId id="433" r:id="rId19"/>
    <p:sldId id="426" r:id="rId20"/>
    <p:sldId id="427" r:id="rId21"/>
    <p:sldId id="428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12337-DFA3-9B93-1947-5EA2F677E985}" name="slaguda.209@lgflmail.org" initials="sl" userId="S::urn:spo:guest#slaguda.209@lgflmail.org::" providerId="AD"/>
  <p188:author id="{AE06B076-0FB7-871D-79C6-3BB6F62E0FC3}" name="Alysia-Lara Ayonrinde" initials="AA" userId="S::alysia-lara.ayonrinde@churchofengland.org::82c25098-0028-4fca-b1af-fdda95c00a2f" providerId="AD"/>
  <p188:author id="{18B0A298-79AB-3279-4BDF-909E71120622}" name="Heather Skelton" initials="HS" userId="283b777770d262d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8C"/>
    <a:srgbClr val="A72327"/>
    <a:srgbClr val="C4D6CB"/>
    <a:srgbClr val="4BA0C1"/>
    <a:srgbClr val="549E80"/>
    <a:srgbClr val="93BAA6"/>
    <a:srgbClr val="00B5FF"/>
    <a:srgbClr val="C67673"/>
    <a:srgbClr val="ED6921"/>
    <a:srgbClr val="FAC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/>
    <p:restoredTop sz="94795"/>
  </p:normalViewPr>
  <p:slideViewPr>
    <p:cSldViewPr snapToGrid="0">
      <p:cViewPr varScale="1">
        <p:scale>
          <a:sx n="120" d="100"/>
          <a:sy n="120" d="100"/>
        </p:scale>
        <p:origin x="10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7D940-8E37-B766-588E-818121507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7518-4BBC-4B33-C60C-69DF5A5F1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867B-94BE-744B-8E02-6EA5E1DCE42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CF272-3E65-0199-D24D-5C2F38B6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7765-E724-6CB3-5ED8-A85EB5A22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55E-9C41-5B42-8482-A300D4F2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35FD-063E-E140-81CC-C14970545FB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DC1D-6D0A-FA43-A618-949EBDE59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KS1 Difference Habits video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8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72673-6172-A4B6-8E32-844794879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06215-F038-CA40-6A0B-DC5EEA47D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33016-8596-24FB-F886-9A8809026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KS1 Difference Habits video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93F2D-35CB-7991-4229-C9F01DD65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7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83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49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2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6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A85A0F-4B9D-CC9D-D468-874826F3A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47024"/>
            <a:ext cx="10721897" cy="4557132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8D255-4958-9C01-F003-06BD5482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0C58644F-E399-7034-4F05-A54270780DF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D148C04-548C-8652-713F-CFF709399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5ECFB301-182A-6246-07FA-5E7A7071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0A8C1-EA28-D8FA-9103-5ABEC411D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4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7BF71488-303D-DCC0-63A2-EFDAAF11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44B97973-8BF8-369A-1653-90AB28549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070" b="2224"/>
          <a:stretch>
            <a:fillRect/>
          </a:stretch>
        </p:blipFill>
        <p:spPr>
          <a:xfrm>
            <a:off x="0" y="1528877"/>
            <a:ext cx="12192000" cy="53291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6683643-1BAD-97B6-C94E-6EA1B65BF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white circle with a movie clapper&#10;&#10;Description automatically generated">
            <a:extLst>
              <a:ext uri="{FF2B5EF4-FFF2-40B4-BE49-F238E27FC236}">
                <a16:creationId xmlns:a16="http://schemas.microsoft.com/office/drawing/2014/main" id="{30BE6791-D1CD-3E91-F66B-0B42E2576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0400" cy="158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41204-AEFA-5CCE-CB5D-7D6F0B6E9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830701"/>
            <a:ext cx="9101328" cy="1069975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Bible 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F1657-EB78-A9BC-3EFB-37C080FF89EA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C4D6CB"/>
                </a:solidFill>
                <a:latin typeface="Outfit" pitchFamily="2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8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C66A789-1394-305D-2C16-16FC09565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cross on a green circle&#10;&#10;AI-generated content may be incorrect.">
            <a:extLst>
              <a:ext uri="{FF2B5EF4-FFF2-40B4-BE49-F238E27FC236}">
                <a16:creationId xmlns:a16="http://schemas.microsoft.com/office/drawing/2014/main" id="{B75C2050-F3AE-37DF-2ED6-5B2040491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93BAA6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549E80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BC884A3F-805A-AE7F-A56D-69255567C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ue puzzle piece on a white circle&#10;&#10;Description automatically generated">
            <a:extLst>
              <a:ext uri="{FF2B5EF4-FFF2-40B4-BE49-F238E27FC236}">
                <a16:creationId xmlns:a16="http://schemas.microsoft.com/office/drawing/2014/main" id="{4AB98605-E9E3-D35A-3972-D8172EAC6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4000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CF39-7CCF-DE87-5A60-A67E4F14D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931285"/>
            <a:ext cx="9101328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Activity name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26F5-9BE1-7C6E-DB18-98004EE2B946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ACBACE"/>
                </a:solidFill>
                <a:latin typeface="Outfit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6036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dots&#10;&#10;AI-generated content may be incorrect.">
            <a:extLst>
              <a:ext uri="{FF2B5EF4-FFF2-40B4-BE49-F238E27FC236}">
                <a16:creationId xmlns:a16="http://schemas.microsoft.com/office/drawing/2014/main" id="{C453C00B-230D-57F1-DA9B-1E1D35B65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29E997-025E-1FA3-7FBA-77CF28CED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1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B04C53-C2BE-09C0-4138-ECD2340E1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60019-7060-C3FC-FEF9-A78C50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FF323B8-6D88-19EF-2EB7-0C01190B6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8A7C9259-A58C-F981-EB75-781B9D5FD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294"/>
          <a:stretch>
            <a:fillRect/>
          </a:stretch>
        </p:blipFill>
        <p:spPr>
          <a:xfrm>
            <a:off x="0" y="1528876"/>
            <a:ext cx="12192000" cy="5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6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in green shirt&#10;&#10;AI-generated content may be incorrect.">
            <a:extLst>
              <a:ext uri="{FF2B5EF4-FFF2-40B4-BE49-F238E27FC236}">
                <a16:creationId xmlns:a16="http://schemas.microsoft.com/office/drawing/2014/main" id="{0687D1A5-ABE8-F079-73A1-33ACF874E3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273F9BA6-7F69-965F-82D2-826FD80C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37F01E5-D53B-0574-0C32-B9AC2960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03" y="825154"/>
            <a:ext cx="9934539" cy="49395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AA2060B4-B30A-1343-14AA-7748091CC605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C67673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A72327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2" name="Picture 1" descr="A white cross on a red circle&#10;&#10;AI-generated content may be incorrect.">
            <a:extLst>
              <a:ext uri="{FF2B5EF4-FFF2-40B4-BE49-F238E27FC236}">
                <a16:creationId xmlns:a16="http://schemas.microsoft.com/office/drawing/2014/main" id="{67A4B8E4-3202-439F-B943-DECB7F0E06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725" y="834168"/>
            <a:ext cx="1582079" cy="15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91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pic>
        <p:nvPicPr>
          <p:cNvPr id="4" name="Picture 3" descr="A white cloud in a red circle&#10;&#10;AI-generated content may be incorrect.">
            <a:extLst>
              <a:ext uri="{FF2B5EF4-FFF2-40B4-BE49-F238E27FC236}">
                <a16:creationId xmlns:a16="http://schemas.microsoft.com/office/drawing/2014/main" id="{A613DC6D-ACD8-E575-6647-1E361651E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1" y="572115"/>
            <a:ext cx="1543762" cy="154376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Reflection</a:t>
            </a: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4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Song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white musical note on a red circle&#10;&#10;AI-generated content may be incorrect.">
            <a:extLst>
              <a:ext uri="{FF2B5EF4-FFF2-40B4-BE49-F238E27FC236}">
                <a16:creationId xmlns:a16="http://schemas.microsoft.com/office/drawing/2014/main" id="{67E5D4F6-9B19-F341-EEDE-D85483795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2" y="572116"/>
            <a:ext cx="1543762" cy="1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1627" y="1848884"/>
            <a:ext cx="7095996" cy="4099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6912293-1D7A-63F6-BD35-F549ECBC6F0B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Outfit"/>
              </a:rPr>
              <a:t>Prayer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circle with white hands in prayer&#10;&#10;Description automatically generated">
            <a:extLst>
              <a:ext uri="{FF2B5EF4-FFF2-40B4-BE49-F238E27FC236}">
                <a16:creationId xmlns:a16="http://schemas.microsoft.com/office/drawing/2014/main" id="{5A235604-4311-3E86-C3E8-2F67A266A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8" y="551996"/>
            <a:ext cx="1584000" cy="158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8A38F-8638-9917-1FBF-B8314F284EB5}"/>
              </a:ext>
            </a:extLst>
          </p:cNvPr>
          <p:cNvCxnSpPr>
            <a:cxnSpLocks/>
          </p:cNvCxnSpPr>
          <p:nvPr userDrawn="1"/>
        </p:nvCxnSpPr>
        <p:spPr>
          <a:xfrm>
            <a:off x="2467299" y="1843430"/>
            <a:ext cx="0" cy="4041176"/>
          </a:xfrm>
          <a:prstGeom prst="line">
            <a:avLst/>
          </a:prstGeom>
          <a:ln w="57150">
            <a:solidFill>
              <a:srgbClr val="A7232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5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8F0B02C-BA2D-5946-A285-B1C06FE1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C875-840B-14DC-0E65-6F174EAC3A30}"/>
              </a:ext>
            </a:extLst>
          </p:cNvPr>
          <p:cNvSpPr txBox="1"/>
          <p:nvPr userDrawn="1"/>
        </p:nvSpPr>
        <p:spPr>
          <a:xfrm>
            <a:off x="3790727" y="3869674"/>
            <a:ext cx="461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>
                <a:latin typeface="Outfit ExtraBold" pitchFamily="2" charset="0"/>
              </a:rPr>
              <a:t>Stay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3ACBA-F735-763B-FAC3-56BECC76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94"/>
          <a:stretch/>
        </p:blipFill>
        <p:spPr>
          <a:xfrm>
            <a:off x="3181588" y="4701583"/>
            <a:ext cx="5828825" cy="43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35C-0629-1A2C-B800-4724C481C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7276" y="5333404"/>
            <a:ext cx="8417448" cy="4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Introduction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Crossing Divides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6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00628C"/>
                </a:solidFill>
                <a:latin typeface="Outfit" pitchFamily="2" charset="0"/>
              </a:rPr>
              <a:t>Session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Navigating </a:t>
            </a:r>
          </a:p>
          <a:p>
            <a:r>
              <a:rPr lang="en-GB" sz="8400" b="1">
                <a:effectLst/>
                <a:latin typeface="Outfit" pitchFamily="2" charset="0"/>
              </a:rPr>
              <a:t>Disagreement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ED6921"/>
                </a:solidFill>
                <a:latin typeface="Outfit" pitchFamily="2" charset="0"/>
              </a:rPr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Pursuing Justice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Practising </a:t>
            </a:r>
            <a:br>
              <a:rPr lang="en-GB" sz="8400" b="1">
                <a:effectLst/>
                <a:latin typeface="Outfit" pitchFamily="2" charset="0"/>
              </a:rPr>
            </a:br>
            <a:r>
              <a:rPr lang="en-GB" sz="8400" b="1">
                <a:effectLst/>
                <a:latin typeface="Outfit" pitchFamily="2" charset="0"/>
              </a:rPr>
              <a:t>Forgiveness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Belonging </a:t>
            </a:r>
          </a:p>
          <a:p>
            <a:r>
              <a:rPr lang="en-GB" sz="8400" b="1">
                <a:effectLst/>
                <a:latin typeface="Outfit" pitchFamily="2" charset="0"/>
              </a:rPr>
              <a:t>Together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nder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ue background&#10;&#10;AI-generated content may be incorrect.">
            <a:extLst>
              <a:ext uri="{FF2B5EF4-FFF2-40B4-BE49-F238E27FC236}">
                <a16:creationId xmlns:a16="http://schemas.microsoft.com/office/drawing/2014/main" id="{7A5F1D21-66B4-925D-017E-CDCCCB6028E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E2F5-AD2E-1904-3CAC-4DCA29A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E93D-1056-3AD4-3DCD-CBCFFCB1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309A-EAAD-B34B-9E6D-F319DAE4A144}" type="datetimeFigureOut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6C75-C316-BF53-8626-FBDEBD293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6371-8F48-D3AB-034B-4EE66DEC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25F-6363-8D4D-B120-9FB1B8158E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86C7B8C-C567-BA49-1C82-1E18A712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49" r:id="rId3"/>
    <p:sldLayoutId id="2147483670" r:id="rId4"/>
    <p:sldLayoutId id="2147483671" r:id="rId5"/>
    <p:sldLayoutId id="2147483673" r:id="rId6"/>
    <p:sldLayoutId id="2147483672" r:id="rId7"/>
    <p:sldLayoutId id="2147483674" r:id="rId8"/>
    <p:sldLayoutId id="2147483678" r:id="rId9"/>
    <p:sldLayoutId id="2147483684" r:id="rId10"/>
    <p:sldLayoutId id="2147483677" r:id="rId11"/>
    <p:sldLayoutId id="2147483680" r:id="rId12"/>
    <p:sldLayoutId id="2147483679" r:id="rId13"/>
    <p:sldLayoutId id="2147483657" r:id="rId14"/>
    <p:sldLayoutId id="2147483655" r:id="rId15"/>
    <p:sldLayoutId id="2147483653" r:id="rId16"/>
    <p:sldLayoutId id="2147483660" r:id="rId17"/>
    <p:sldLayoutId id="2147483654" r:id="rId18"/>
    <p:sldLayoutId id="2147483681" r:id="rId19"/>
    <p:sldLayoutId id="2147483664" r:id="rId20"/>
    <p:sldLayoutId id="2147483685" r:id="rId21"/>
    <p:sldLayoutId id="2147483686" r:id="rId22"/>
    <p:sldLayoutId id="2147483667" r:id="rId23"/>
    <p:sldLayoutId id="2147483683" r:id="rId24"/>
    <p:sldLayoutId id="2147483682" r:id="rId25"/>
    <p:sldLayoutId id="214748366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nd9OuX7Bd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ekY8EvrZm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 playing on a playground&#10;&#10;AI-generated content may be incorrect.">
            <a:extLst>
              <a:ext uri="{FF2B5EF4-FFF2-40B4-BE49-F238E27FC236}">
                <a16:creationId xmlns:a16="http://schemas.microsoft.com/office/drawing/2014/main" id="{3EB315F5-ABAD-8533-0AB8-89E0AB67A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33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">
            <a:extLst>
              <a:ext uri="{FF2B5EF4-FFF2-40B4-BE49-F238E27FC236}">
                <a16:creationId xmlns:a16="http://schemas.microsoft.com/office/drawing/2014/main" id="{9BEF9665-9802-B246-B461-AD11DA450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67" t="3531" r="21954" b="999"/>
          <a:stretch/>
        </p:blipFill>
        <p:spPr>
          <a:xfrm>
            <a:off x="5016500" y="-10289"/>
            <a:ext cx="7188200" cy="6878577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EC2D70F2-BB51-8142-C67B-BF310CEA56E4}"/>
              </a:ext>
            </a:extLst>
          </p:cNvPr>
          <p:cNvSpPr/>
          <p:nvPr/>
        </p:nvSpPr>
        <p:spPr>
          <a:xfrm>
            <a:off x="594570" y="807901"/>
            <a:ext cx="5691929" cy="116328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 What do you see?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A3558D-9889-D813-924D-DEBE617832C1}"/>
              </a:ext>
            </a:extLst>
          </p:cNvPr>
          <p:cNvSpPr/>
          <p:nvPr/>
        </p:nvSpPr>
        <p:spPr>
          <a:xfrm>
            <a:off x="594571" y="2160505"/>
            <a:ext cx="5691929" cy="117040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What do you think?</a:t>
            </a: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4C7B059B-0762-C3B5-C132-DDAE0D361096}"/>
              </a:ext>
            </a:extLst>
          </p:cNvPr>
          <p:cNvSpPr/>
          <p:nvPr/>
        </p:nvSpPr>
        <p:spPr>
          <a:xfrm>
            <a:off x="594573" y="4871022"/>
            <a:ext cx="5691929" cy="116328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What do you want to know?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499A3B38-0A20-DBE4-1C54-6F7B190B8AB6}"/>
              </a:ext>
            </a:extLst>
          </p:cNvPr>
          <p:cNvSpPr/>
          <p:nvPr/>
        </p:nvSpPr>
        <p:spPr>
          <a:xfrm>
            <a:off x="594571" y="3520229"/>
            <a:ext cx="5691929" cy="116328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What do you know?</a:t>
            </a:r>
          </a:p>
        </p:txBody>
      </p:sp>
    </p:spTree>
    <p:extLst>
      <p:ext uri="{BB962C8B-B14F-4D97-AF65-F5344CB8AC3E}">
        <p14:creationId xmlns:p14="http://schemas.microsoft.com/office/powerpoint/2010/main" val="3560734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FEEE-9CB0-68ED-E7A4-F7120907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and Discuss</a:t>
            </a:r>
          </a:p>
        </p:txBody>
      </p:sp>
    </p:spTree>
    <p:extLst>
      <p:ext uri="{BB962C8B-B14F-4D97-AF65-F5344CB8AC3E}">
        <p14:creationId xmlns:p14="http://schemas.microsoft.com/office/powerpoint/2010/main" val="2086841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DEEB4A9-F4E6-79D3-B50F-15AE1042D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10" r="11210"/>
          <a:stretch/>
        </p:blipFill>
        <p:spPr>
          <a:xfrm>
            <a:off x="2335871" y="1593742"/>
            <a:ext cx="7520257" cy="4630389"/>
          </a:xfrm>
          <a:prstGeom prst="roundRect">
            <a:avLst>
              <a:gd name="adj" fmla="val 8233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BEBB8C-A94C-EE1B-61D5-1DDBD09DC420}"/>
              </a:ext>
            </a:extLst>
          </p:cNvPr>
          <p:cNvGrpSpPr/>
          <p:nvPr/>
        </p:nvGrpSpPr>
        <p:grpSpPr>
          <a:xfrm>
            <a:off x="5572963" y="3385899"/>
            <a:ext cx="1046074" cy="1046074"/>
            <a:chOff x="5572963" y="2905963"/>
            <a:chExt cx="1046074" cy="1046074"/>
          </a:xfrm>
          <a:solidFill>
            <a:srgbClr val="4BA0C1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67CD56-D5AD-4D38-61BB-CB5CD95C06D0}"/>
                </a:ext>
              </a:extLst>
            </p:cNvPr>
            <p:cNvSpPr/>
            <p:nvPr/>
          </p:nvSpPr>
          <p:spPr>
            <a:xfrm>
              <a:off x="5572963" y="2905963"/>
              <a:ext cx="1046074" cy="1046074"/>
            </a:xfrm>
            <a:prstGeom prst="ellipse">
              <a:avLst/>
            </a:prstGeom>
            <a:solidFill>
              <a:srgbClr val="0062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9" name="Graphic 8" descr="Play with solid fill">
              <a:extLst>
                <a:ext uri="{FF2B5EF4-FFF2-40B4-BE49-F238E27FC236}">
                  <a16:creationId xmlns:a16="http://schemas.microsoft.com/office/drawing/2014/main" id="{359ECD6C-C749-E975-6B82-D8B1EE41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5855" y="3192280"/>
              <a:ext cx="473439" cy="473439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F90C64-6A19-9228-7FA2-B509AC92A3CC}"/>
              </a:ext>
            </a:extLst>
          </p:cNvPr>
          <p:cNvSpPr txBox="1">
            <a:spLocks/>
          </p:cNvSpPr>
          <p:nvPr/>
        </p:nvSpPr>
        <p:spPr>
          <a:xfrm>
            <a:off x="1452312" y="556920"/>
            <a:ext cx="9287376" cy="401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b="1" dirty="0"/>
              <a:t>The Windmill Farmer</a:t>
            </a:r>
          </a:p>
        </p:txBody>
      </p:sp>
    </p:spTree>
    <p:extLst>
      <p:ext uri="{BB962C8B-B14F-4D97-AF65-F5344CB8AC3E}">
        <p14:creationId xmlns:p14="http://schemas.microsoft.com/office/powerpoint/2010/main" val="3656298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indmill with a blue sky&#10;&#10;Description automatically generated">
            <a:extLst>
              <a:ext uri="{FF2B5EF4-FFF2-40B4-BE49-F238E27FC236}">
                <a16:creationId xmlns:a16="http://schemas.microsoft.com/office/drawing/2014/main" id="{DE3EEF49-2D52-F13E-32B2-A3551C94ED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46" r="24260" b="174"/>
          <a:stretch/>
        </p:blipFill>
        <p:spPr>
          <a:xfrm>
            <a:off x="6362700" y="-14941"/>
            <a:ext cx="5842000" cy="68729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0DC192-4091-BEE0-84C7-4C73E38A20F5}"/>
              </a:ext>
            </a:extLst>
          </p:cNvPr>
          <p:cNvSpPr/>
          <p:nvPr/>
        </p:nvSpPr>
        <p:spPr>
          <a:xfrm>
            <a:off x="594573" y="544329"/>
            <a:ext cx="6885727" cy="1741638"/>
          </a:xfrm>
          <a:prstGeom prst="roundRect">
            <a:avLst>
              <a:gd name="adj" fmla="val 1208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How did the farmer care for the windmill seeds?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CB3E857E-C21B-027B-F6A5-0BFFDE9EC3E1}"/>
              </a:ext>
            </a:extLst>
          </p:cNvPr>
          <p:cNvSpPr/>
          <p:nvPr/>
        </p:nvSpPr>
        <p:spPr>
          <a:xfrm>
            <a:off x="594573" y="2559526"/>
            <a:ext cx="6885727" cy="1748758"/>
          </a:xfrm>
          <a:prstGeom prst="roundRect">
            <a:avLst>
              <a:gd name="adj" fmla="val 1208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How do you think he felt when the weather changed?</a:t>
            </a:r>
          </a:p>
        </p:txBody>
      </p:sp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06020558-A19A-F258-71F8-1A35DAFEA0CF}"/>
              </a:ext>
            </a:extLst>
          </p:cNvPr>
          <p:cNvSpPr/>
          <p:nvPr/>
        </p:nvSpPr>
        <p:spPr>
          <a:xfrm>
            <a:off x="594573" y="4581843"/>
            <a:ext cx="6885727" cy="1741638"/>
          </a:xfrm>
          <a:prstGeom prst="roundRect">
            <a:avLst>
              <a:gd name="adj" fmla="val 1208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Do you think he should have hope? Why? Why not?</a:t>
            </a:r>
          </a:p>
        </p:txBody>
      </p:sp>
    </p:spTree>
    <p:extLst>
      <p:ext uri="{BB962C8B-B14F-4D97-AF65-F5344CB8AC3E}">
        <p14:creationId xmlns:p14="http://schemas.microsoft.com/office/powerpoint/2010/main" val="495422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62B02-D419-A698-3360-C9F5ACFD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Guided Imagery Exercise</a:t>
            </a:r>
          </a:p>
        </p:txBody>
      </p:sp>
    </p:spTree>
    <p:extLst>
      <p:ext uri="{BB962C8B-B14F-4D97-AF65-F5344CB8AC3E}">
        <p14:creationId xmlns:p14="http://schemas.microsoft.com/office/powerpoint/2010/main" val="380219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a field&#10;&#10;AI-generated content may be incorrect.">
            <a:extLst>
              <a:ext uri="{FF2B5EF4-FFF2-40B4-BE49-F238E27FC236}">
                <a16:creationId xmlns:a16="http://schemas.microsoft.com/office/drawing/2014/main" id="{73C8C4B5-B6DD-D7E9-8DFA-1BAD3DD178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35" r="14876"/>
          <a:stretch>
            <a:fillRect/>
          </a:stretch>
        </p:blipFill>
        <p:spPr>
          <a:xfrm>
            <a:off x="5667154" y="0"/>
            <a:ext cx="6524846" cy="68580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28F933B2-9C49-2B92-2646-E81C4C9DC14A}"/>
              </a:ext>
            </a:extLst>
          </p:cNvPr>
          <p:cNvSpPr/>
          <p:nvPr/>
        </p:nvSpPr>
        <p:spPr>
          <a:xfrm>
            <a:off x="594573" y="541523"/>
            <a:ext cx="6885727" cy="1747251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What did you feel when you were growing into a tree?</a:t>
            </a:r>
            <a:endParaRPr lang="en-GB" sz="4800" dirty="0">
              <a:latin typeface="Outfit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830ED6-AA4A-74D1-152B-318F9E198E07}"/>
              </a:ext>
            </a:extLst>
          </p:cNvPr>
          <p:cNvSpPr/>
          <p:nvPr/>
        </p:nvSpPr>
        <p:spPr>
          <a:xfrm>
            <a:off x="594573" y="2710752"/>
            <a:ext cx="6885727" cy="1747251"/>
          </a:xfrm>
          <a:prstGeom prst="roundRect">
            <a:avLst>
              <a:gd name="adj" fmla="val 12088"/>
            </a:avLst>
          </a:prstGeom>
          <a:solidFill>
            <a:srgbClr val="A723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GB" sz="3200" dirty="0">
                <a:latin typeface="Outfit" pitchFamily="2" charset="0"/>
              </a:rPr>
              <a:t>How can we use hope in our own lives when things feel hard?</a:t>
            </a:r>
            <a:endParaRPr lang="en-GB" sz="4800" dirty="0"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33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1299CE-DD4C-610D-C34D-86F18072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16" b="5816"/>
          <a:stretch/>
        </p:blipFill>
        <p:spPr>
          <a:xfrm>
            <a:off x="1556404" y="633870"/>
            <a:ext cx="9079193" cy="5590261"/>
          </a:xfrm>
          <a:prstGeom prst="roundRect">
            <a:avLst>
              <a:gd name="adj" fmla="val 8233"/>
            </a:avLst>
          </a:prstGeom>
        </p:spPr>
      </p:pic>
    </p:spTree>
    <p:extLst>
      <p:ext uri="{BB962C8B-B14F-4D97-AF65-F5344CB8AC3E}">
        <p14:creationId xmlns:p14="http://schemas.microsoft.com/office/powerpoint/2010/main" val="1728128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0BB2C5-CF78-3E34-9C3E-95F3E158C6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Just like the farmer, there will be times when storms enter our lives. We must be hopeful that things will get better, and the storms will pass. </a:t>
            </a:r>
          </a:p>
          <a:p>
            <a:r>
              <a:rPr lang="en-US" dirty="0"/>
              <a:t>Having hope helps us think about all the good things that can go right.</a:t>
            </a:r>
          </a:p>
        </p:txBody>
      </p:sp>
    </p:spTree>
    <p:extLst>
      <p:ext uri="{BB962C8B-B14F-4D97-AF65-F5344CB8AC3E}">
        <p14:creationId xmlns:p14="http://schemas.microsoft.com/office/powerpoint/2010/main" val="3732840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BF5315-4654-577E-AB4C-F5002CDF4D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>
                <a:cs typeface="Calibri"/>
              </a:rPr>
              <a:t>Dear God, </a:t>
            </a:r>
            <a:endParaRPr lang="en-US" dirty="0">
              <a:cs typeface="Calibri"/>
            </a:endParaRPr>
          </a:p>
          <a:p>
            <a:endParaRPr lang="en-GB" sz="2400" dirty="0">
              <a:cs typeface="Calibri"/>
            </a:endParaRPr>
          </a:p>
          <a:p>
            <a:r>
              <a:rPr lang="en-GB" sz="2400" dirty="0">
                <a:cs typeface="Calibri"/>
              </a:rPr>
              <a:t>Teach us to be patient and to have hope when things go wrong. We trust that you will guide us through difficult storms and into the light. </a:t>
            </a:r>
            <a:endParaRPr lang="en-GB" dirty="0">
              <a:cs typeface="Calibri"/>
            </a:endParaRPr>
          </a:p>
          <a:p>
            <a:endParaRPr lang="en-GB" sz="2400" dirty="0">
              <a:cs typeface="Calibri"/>
            </a:endParaRPr>
          </a:p>
          <a:p>
            <a:r>
              <a:rPr lang="en-GB" sz="2400" dirty="0">
                <a:cs typeface="Calibri"/>
              </a:rPr>
              <a:t>We put our faith in you.</a:t>
            </a:r>
          </a:p>
          <a:p>
            <a:endParaRPr lang="en-GB" sz="2400" dirty="0">
              <a:cs typeface="Calibri"/>
            </a:endParaRPr>
          </a:p>
          <a:p>
            <a:r>
              <a:rPr lang="en-GB" sz="2400" dirty="0">
                <a:cs typeface="Calibri"/>
              </a:rPr>
              <a:t>Amen. </a:t>
            </a:r>
            <a:endParaRPr lang="en-GB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0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7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41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/>
          <a:lstStyle/>
          <a:p>
            <a:pPr algn="ctr"/>
            <a:r>
              <a:rPr lang="en-GB" noProof="0" dirty="0"/>
              <a:t>Three habits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34316" y="4492669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Listen to others’ stories and see the world through their eyes.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E3F1953-9CD2-2AFF-3FD8-A59E5DBF68B3}"/>
              </a:ext>
            </a:extLst>
          </p:cNvPr>
          <p:cNvSpPr/>
          <p:nvPr/>
        </p:nvSpPr>
        <p:spPr>
          <a:xfrm>
            <a:off x="1446471" y="3831488"/>
            <a:ext cx="2423415" cy="562630"/>
          </a:xfrm>
          <a:prstGeom prst="roundRect">
            <a:avLst>
              <a:gd name="adj" fmla="val 50000"/>
            </a:avLst>
          </a:prstGeom>
          <a:solidFill>
            <a:srgbClr val="FAC8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ED6921"/>
                </a:solidFill>
                <a:latin typeface="Outfit" pitchFamily="2" charset="0"/>
              </a:rPr>
              <a:t>Community</a:t>
            </a:r>
          </a:p>
        </p:txBody>
      </p:sp>
      <p:pic>
        <p:nvPicPr>
          <p:cNvPr id="11" name="Picture 10" descr="A white circle with blue and yellow text&#10;&#10;Description automatically generated">
            <a:extLst>
              <a:ext uri="{FF2B5EF4-FFF2-40B4-BE49-F238E27FC236}">
                <a16:creationId xmlns:a16="http://schemas.microsoft.com/office/drawing/2014/main" id="{BA5B03A6-A5B0-49BD-2CAC-1C6D1717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59" y="1926301"/>
            <a:ext cx="1792364" cy="1792364"/>
          </a:xfrm>
          <a:prstGeom prst="rect">
            <a:avLst/>
          </a:prstGeom>
        </p:spPr>
      </p:pic>
      <p:pic>
        <p:nvPicPr>
          <p:cNvPr id="12" name="Picture 11" descr="A white circle with yellow and red text&#10;&#10;Description automatically generated">
            <a:extLst>
              <a:ext uri="{FF2B5EF4-FFF2-40B4-BE49-F238E27FC236}">
                <a16:creationId xmlns:a16="http://schemas.microsoft.com/office/drawing/2014/main" id="{3D4C7EF2-67E1-2E80-43D6-2E1A0FA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97" y="1926301"/>
            <a:ext cx="1792364" cy="1792364"/>
          </a:xfrm>
          <a:prstGeom prst="rect">
            <a:avLst/>
          </a:prstGeom>
        </p:spPr>
      </p:pic>
      <p:pic>
        <p:nvPicPr>
          <p:cNvPr id="13" name="Picture 12" descr="A white circle with red and yellow text&#10;&#10;Description automatically generated">
            <a:extLst>
              <a:ext uri="{FF2B5EF4-FFF2-40B4-BE49-F238E27FC236}">
                <a16:creationId xmlns:a16="http://schemas.microsoft.com/office/drawing/2014/main" id="{F93E9F49-E7EE-9E4A-AF8E-D9392B45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8" y="1926301"/>
            <a:ext cx="1792364" cy="1792364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6115C70-10D2-17EB-5E24-BBDAA85F4690}"/>
              </a:ext>
            </a:extLst>
          </p:cNvPr>
          <p:cNvSpPr/>
          <p:nvPr/>
        </p:nvSpPr>
        <p:spPr>
          <a:xfrm>
            <a:off x="5207438" y="3831487"/>
            <a:ext cx="1886042" cy="562630"/>
          </a:xfrm>
          <a:prstGeom prst="roundRect">
            <a:avLst>
              <a:gd name="adj" fmla="val 50000"/>
            </a:avLst>
          </a:prstGeom>
          <a:solidFill>
            <a:srgbClr val="E7C9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A72327"/>
                </a:solidFill>
                <a:latin typeface="Outfit" pitchFamily="2" charset="0"/>
              </a:rPr>
              <a:t>Embrace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596" y="4506941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Encounter others with authenticity and confidence.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443B503E-79B7-609C-4785-3D5C3B220F76}"/>
              </a:ext>
            </a:extLst>
          </p:cNvPr>
          <p:cNvSpPr/>
          <p:nvPr/>
        </p:nvSpPr>
        <p:spPr>
          <a:xfrm>
            <a:off x="8825034" y="3831487"/>
            <a:ext cx="1635407" cy="562630"/>
          </a:xfrm>
          <a:prstGeom prst="roundRect">
            <a:avLst>
              <a:gd name="adj" fmla="val 50000"/>
            </a:avLst>
          </a:prstGeom>
          <a:solidFill>
            <a:srgbClr val="DFE9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00628C"/>
                </a:solidFill>
                <a:latin typeface="Outfit" pitchFamily="2" charset="0"/>
              </a:rPr>
              <a:t>Power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18875" y="4492669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Find hope and opportunity in the places where we long to see changes.</a:t>
            </a:r>
          </a:p>
        </p:txBody>
      </p:sp>
    </p:spTree>
    <p:extLst>
      <p:ext uri="{BB962C8B-B14F-4D97-AF65-F5344CB8AC3E}">
        <p14:creationId xmlns:p14="http://schemas.microsoft.com/office/powerpoint/2010/main" val="14536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93937" y="1279706"/>
            <a:ext cx="7604126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00628C"/>
                </a:solidFill>
              </a:rPr>
              <a:t>I wonder…</a:t>
            </a:r>
            <a:br>
              <a:rPr lang="en-US" sz="4800" dirty="0"/>
            </a:br>
            <a:r>
              <a:rPr lang="en-US" b="0" dirty="0"/>
              <a:t>Are we braver than we think?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47445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ubbles in the air in the sky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4925958A-65FD-50E9-A5A8-E97E92752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865" y="1605878"/>
            <a:ext cx="8732267" cy="4323252"/>
          </a:xfrm>
          <a:prstGeom prst="roundRect">
            <a:avLst>
              <a:gd name="adj" fmla="val 7408"/>
            </a:avLst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6764F95-81AC-85C9-1F15-E34035C819B9}"/>
              </a:ext>
            </a:extLst>
          </p:cNvPr>
          <p:cNvGrpSpPr/>
          <p:nvPr/>
        </p:nvGrpSpPr>
        <p:grpSpPr>
          <a:xfrm>
            <a:off x="5572962" y="3244467"/>
            <a:ext cx="1046074" cy="1046074"/>
            <a:chOff x="5572963" y="2905963"/>
            <a:chExt cx="1046074" cy="104607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C7ABB3C-05E7-6264-4603-7F58D96E5A28}"/>
                </a:ext>
              </a:extLst>
            </p:cNvPr>
            <p:cNvSpPr/>
            <p:nvPr/>
          </p:nvSpPr>
          <p:spPr>
            <a:xfrm>
              <a:off x="5572963" y="2905963"/>
              <a:ext cx="1046074" cy="1046074"/>
            </a:xfrm>
            <a:prstGeom prst="ellipse">
              <a:avLst/>
            </a:prstGeom>
            <a:solidFill>
              <a:srgbClr val="549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C7AD594F-4CAD-B7C1-7F41-6D77BA6CA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5855" y="3192280"/>
              <a:ext cx="473439" cy="473439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E5E58D-F931-1BF9-0909-C647C9410FE8}"/>
              </a:ext>
            </a:extLst>
          </p:cNvPr>
          <p:cNvSpPr txBox="1">
            <a:spLocks/>
          </p:cNvSpPr>
          <p:nvPr/>
        </p:nvSpPr>
        <p:spPr>
          <a:xfrm>
            <a:off x="1452312" y="556920"/>
            <a:ext cx="9287376" cy="401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b="1" dirty="0"/>
              <a:t>Calming Sensory Bubbles</a:t>
            </a:r>
          </a:p>
        </p:txBody>
      </p:sp>
    </p:spTree>
    <p:extLst>
      <p:ext uri="{BB962C8B-B14F-4D97-AF65-F5344CB8AC3E}">
        <p14:creationId xmlns:p14="http://schemas.microsoft.com/office/powerpoint/2010/main" val="340533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C3494-2956-9BA6-46C1-AD433F81A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589E13-D894-09FA-4B7F-3966723D39BF}"/>
              </a:ext>
            </a:extLst>
          </p:cNvPr>
          <p:cNvSpPr/>
          <p:nvPr/>
        </p:nvSpPr>
        <p:spPr>
          <a:xfrm>
            <a:off x="1452312" y="1632030"/>
            <a:ext cx="9287377" cy="466905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CAC68ABB-A70B-5AD1-A5E4-E5D46139D4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63" t="21538" r="17624" b="22541"/>
          <a:stretch>
            <a:fillRect/>
          </a:stretch>
        </p:blipFill>
        <p:spPr>
          <a:xfrm>
            <a:off x="4777450" y="2936042"/>
            <a:ext cx="2637100" cy="1632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C1805D-BD95-E6E3-68FC-1F4EB8B0FE3A}"/>
              </a:ext>
            </a:extLst>
          </p:cNvPr>
          <p:cNvSpPr txBox="1"/>
          <p:nvPr/>
        </p:nvSpPr>
        <p:spPr>
          <a:xfrm>
            <a:off x="4290259" y="4669394"/>
            <a:ext cx="361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utfit" pitchFamily="2" charset="0"/>
              </a:rPr>
              <a:t>Coming soon…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1841AB-7145-A4D0-F0FB-CB1B5F42852C}"/>
              </a:ext>
            </a:extLst>
          </p:cNvPr>
          <p:cNvSpPr txBox="1">
            <a:spLocks/>
          </p:cNvSpPr>
          <p:nvPr/>
        </p:nvSpPr>
        <p:spPr>
          <a:xfrm>
            <a:off x="1452312" y="556920"/>
            <a:ext cx="9287376" cy="4011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latin typeface="Outfit SemiBold" pitchFamily="2" charset="0"/>
              </a:rPr>
              <a:t>Difference habits KS1</a:t>
            </a:r>
          </a:p>
        </p:txBody>
      </p:sp>
    </p:spTree>
    <p:extLst>
      <p:ext uri="{BB962C8B-B14F-4D97-AF65-F5344CB8AC3E}">
        <p14:creationId xmlns:p14="http://schemas.microsoft.com/office/powerpoint/2010/main" val="1848756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10D481-B1F5-4815-F67B-039C55C9D833}"/>
              </a:ext>
            </a:extLst>
          </p:cNvPr>
          <p:cNvSpPr txBox="1">
            <a:spLocks/>
          </p:cNvSpPr>
          <p:nvPr/>
        </p:nvSpPr>
        <p:spPr>
          <a:xfrm>
            <a:off x="2831592" y="2629852"/>
            <a:ext cx="6528816" cy="7991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Outfit"/>
              </a:rPr>
              <a:t>What does hope mean?</a:t>
            </a:r>
            <a:endParaRPr lang="en-US" sz="6000" b="1" dirty="0">
              <a:solidFill>
                <a:schemeClr val="bg1"/>
              </a:solidFill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7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8D882C-D331-BD6C-3E52-98B2C5A4A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Psalm 39:7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9BF39-708B-FEA0-EA0C-93D19D6343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"And now, O Lord, for what do I wait? My hope is in you."</a:t>
            </a:r>
          </a:p>
        </p:txBody>
      </p:sp>
    </p:spTree>
    <p:extLst>
      <p:ext uri="{BB962C8B-B14F-4D97-AF65-F5344CB8AC3E}">
        <p14:creationId xmlns:p14="http://schemas.microsoft.com/office/powerpoint/2010/main" val="75887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FB87C-32F0-A956-9FB3-0F37E76B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35" y="4287901"/>
            <a:ext cx="9101328" cy="1069975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The Windmill Farmer</a:t>
            </a:r>
          </a:p>
        </p:txBody>
      </p:sp>
    </p:spTree>
    <p:extLst>
      <p:ext uri="{BB962C8B-B14F-4D97-AF65-F5344CB8AC3E}">
        <p14:creationId xmlns:p14="http://schemas.microsoft.com/office/powerpoint/2010/main" val="706015869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ce">
  <a:themeElements>
    <a:clrScheme name="Differen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8B"/>
      </a:accent1>
      <a:accent2>
        <a:srgbClr val="4BA0C1"/>
      </a:accent2>
      <a:accent3>
        <a:srgbClr val="A62327"/>
      </a:accent3>
      <a:accent4>
        <a:srgbClr val="EC6920"/>
      </a:accent4>
      <a:accent5>
        <a:srgbClr val="519D8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6DADE57D6CF43B91F07824CAC04C9" ma:contentTypeVersion="21" ma:contentTypeDescription="Create a new document." ma:contentTypeScope="" ma:versionID="5a79be1209438791bd3730f028fb06f9">
  <xsd:schema xmlns:xsd="http://www.w3.org/2001/XMLSchema" xmlns:xs="http://www.w3.org/2001/XMLSchema" xmlns:p="http://schemas.microsoft.com/office/2006/metadata/properties" xmlns:ns1="http://schemas.microsoft.com/sharepoint/v3" xmlns:ns2="7b5c543b-ce41-4bf0-887e-be718118a899" xmlns:ns3="c5e47e47-aed6-42ed-92ac-f923200f30aa" xmlns:ns4="91caf6fe-75ce-478b-9c7c-0edc1e2a0a7e" targetNamespace="http://schemas.microsoft.com/office/2006/metadata/properties" ma:root="true" ma:fieldsID="6c6d9c1d32e29d03e62888652673dd22" ns1:_="" ns2:_="" ns3:_="" ns4:_="">
    <xsd:import namespace="http://schemas.microsoft.com/sharepoint/v3"/>
    <xsd:import namespace="7b5c543b-ce41-4bf0-887e-be718118a899"/>
    <xsd:import namespace="c5e47e47-aed6-42ed-92ac-f923200f30aa"/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c543b-ce41-4bf0-887e-be718118a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47e47-aed6-42ed-92ac-f923200f3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232ddbc-3c97-4ef6-8f03-ab7b2c0e3262}" ma:internalName="TaxCatchAll" ma:showField="CatchAllData" ma:web="c5e47e47-aed6-42ed-92ac-f923200f3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_ip_UnifiedCompliancePolicyUIAction xmlns="http://schemas.microsoft.com/sharepoint/v3" xsi:nil="true"/>
    <lcf76f155ced4ddcb4097134ff3c332f xmlns="7b5c543b-ce41-4bf0-887e-be718118a8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CF130B7-2607-432C-9289-D7927F493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5c543b-ce41-4bf0-887e-be718118a899"/>
    <ds:schemaRef ds:uri="c5e47e47-aed6-42ed-92ac-f923200f30aa"/>
    <ds:schemaRef ds:uri="91caf6fe-75ce-478b-9c7c-0edc1e2a0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5C2AF6-A12C-4D1B-87C5-F23EC22E56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3F4818-A9B0-4E4A-B302-0408B90F62CD}">
  <ds:schemaRefs>
    <ds:schemaRef ds:uri="http://schemas.microsoft.com/office/2006/metadata/properties"/>
    <ds:schemaRef ds:uri="http://schemas.microsoft.com/office/infopath/2007/PartnerControls"/>
    <ds:schemaRef ds:uri="91caf6fe-75ce-478b-9c7c-0edc1e2a0a7e"/>
    <ds:schemaRef ds:uri="http://schemas.microsoft.com/sharepoint/v3"/>
    <ds:schemaRef ds:uri="7b5c543b-ce41-4bf0-887e-be718118a8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Difference</Template>
  <TotalTime>393</TotalTime>
  <Words>283</Words>
  <Application>Microsoft Macintosh PowerPoint</Application>
  <PresentationFormat>Widescreen</PresentationFormat>
  <Paragraphs>44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Outfit</vt:lpstr>
      <vt:lpstr>Outfit ExtraBold</vt:lpstr>
      <vt:lpstr>Outfit SemiBold</vt:lpstr>
      <vt:lpstr>Difference</vt:lpstr>
      <vt:lpstr>PowerPoint Presentation</vt:lpstr>
      <vt:lpstr>PowerPoint Presentation</vt:lpstr>
      <vt:lpstr>Three habits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Windmill Farmer</vt:lpstr>
      <vt:lpstr>PowerPoint Presentation</vt:lpstr>
      <vt:lpstr>Watch and Discuss</vt:lpstr>
      <vt:lpstr>PowerPoint Presentation</vt:lpstr>
      <vt:lpstr>PowerPoint Presentation</vt:lpstr>
      <vt:lpstr>Guided Imagery Exercise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Svetlana Jevsejeva</dc:creator>
  <cp:lastModifiedBy>Heather Skelton</cp:lastModifiedBy>
  <cp:revision>435</cp:revision>
  <dcterms:created xsi:type="dcterms:W3CDTF">2024-02-02T13:02:07Z</dcterms:created>
  <dcterms:modified xsi:type="dcterms:W3CDTF">2025-07-22T08:42:32Z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0x010100F1C6DADE57D6CF43B91F07824CAC04C9</vt:lpwstr>
  </property>
  <property fmtid="{D5CDD505-2E9C-101B-9397-08002B2CF9AE}" pid="3" name="MediaServiceImageTags">
    <vt:lpwstr/>
  </property>
</Properties>
</file>