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421" r:id="rId5"/>
    <p:sldId id="454" r:id="rId6"/>
    <p:sldId id="389" r:id="rId7"/>
    <p:sldId id="394" r:id="rId8"/>
    <p:sldId id="456" r:id="rId9"/>
    <p:sldId id="431" r:id="rId10"/>
    <p:sldId id="464" r:id="rId11"/>
    <p:sldId id="458" r:id="rId12"/>
    <p:sldId id="463" r:id="rId13"/>
    <p:sldId id="465" r:id="rId14"/>
    <p:sldId id="466" r:id="rId15"/>
    <p:sldId id="467" r:id="rId16"/>
    <p:sldId id="468" r:id="rId17"/>
    <p:sldId id="441" r:id="rId18"/>
    <p:sldId id="459" r:id="rId19"/>
    <p:sldId id="460" r:id="rId20"/>
    <p:sldId id="469" r:id="rId21"/>
    <p:sldId id="445" r:id="rId22"/>
    <p:sldId id="446" r:id="rId23"/>
    <p:sldId id="3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80"/>
    <a:srgbClr val="C4D6CB"/>
    <a:srgbClr val="4BA0C1"/>
    <a:srgbClr val="93BAA6"/>
    <a:srgbClr val="00B5FF"/>
    <a:srgbClr val="A72327"/>
    <a:srgbClr val="C67673"/>
    <a:srgbClr val="ED6921"/>
    <a:srgbClr val="00628C"/>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60"/>
    <p:restoredTop sz="94726"/>
  </p:normalViewPr>
  <p:slideViewPr>
    <p:cSldViewPr snapToGrid="0">
      <p:cViewPr varScale="1">
        <p:scale>
          <a:sx n="120" d="100"/>
          <a:sy n="120" d="100"/>
        </p:scale>
        <p:origin x="108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7/15/25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6</a:t>
            </a:fld>
            <a:endParaRPr lang="en-US"/>
          </a:p>
        </p:txBody>
      </p:sp>
    </p:spTree>
    <p:extLst>
      <p:ext uri="{BB962C8B-B14F-4D97-AF65-F5344CB8AC3E}">
        <p14:creationId xmlns:p14="http://schemas.microsoft.com/office/powerpoint/2010/main" val="311764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5CC8-1320-ABC2-BE96-B9F7F95BA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7B050-FD1C-DB02-727F-8BB0E3E73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C6485-FCB7-DBCA-E488-B33C5606EE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A1D23B-0388-DD7B-AF0F-3E528C4DBB37}"/>
              </a:ext>
            </a:extLst>
          </p:cNvPr>
          <p:cNvSpPr>
            <a:spLocks noGrp="1"/>
          </p:cNvSpPr>
          <p:nvPr>
            <p:ph type="sldNum" sz="quarter" idx="5"/>
          </p:nvPr>
        </p:nvSpPr>
        <p:spPr/>
        <p:txBody>
          <a:bodyPr/>
          <a:lstStyle/>
          <a:p>
            <a:fld id="{9FA6DC1D-6D0A-FA43-A618-949EBDE59BEA}" type="slidenum">
              <a:rPr lang="en-US" smtClean="0"/>
              <a:t>7</a:t>
            </a:fld>
            <a:endParaRPr lang="en-US"/>
          </a:p>
        </p:txBody>
      </p:sp>
    </p:spTree>
    <p:extLst>
      <p:ext uri="{BB962C8B-B14F-4D97-AF65-F5344CB8AC3E}">
        <p14:creationId xmlns:p14="http://schemas.microsoft.com/office/powerpoint/2010/main" val="394474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7/15/25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TYqI9B11aKc&amp;list=PLuxTTtoZrycnBY7N_6db2z1IZU-v4lMhS&amp;index=5"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on a playground&#10;&#10;AI-generated content may be incorrect.">
            <a:extLst>
              <a:ext uri="{FF2B5EF4-FFF2-40B4-BE49-F238E27FC236}">
                <a16:creationId xmlns:a16="http://schemas.microsoft.com/office/drawing/2014/main" id="{33DB0D77-37BE-F06D-9C32-7B5AB4A7CD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423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FA722-0096-DB17-321B-AA463144C4EE}"/>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582D61F0-23B1-3956-3594-3CDBEF2BB415}"/>
              </a:ext>
            </a:extLst>
          </p:cNvPr>
          <p:cNvSpPr/>
          <p:nvPr/>
        </p:nvSpPr>
        <p:spPr>
          <a:xfrm>
            <a:off x="7292898" y="379141"/>
            <a:ext cx="4192858" cy="15723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92E7F3E4-4A19-4BE6-6D29-F885B5CBF720}"/>
              </a:ext>
            </a:extLst>
          </p:cNvPr>
          <p:cNvSpPr txBox="1">
            <a:spLocks/>
          </p:cNvSpPr>
          <p:nvPr/>
        </p:nvSpPr>
        <p:spPr>
          <a:xfrm>
            <a:off x="1081203" y="67373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What Do You Think?</a:t>
            </a:r>
          </a:p>
        </p:txBody>
      </p:sp>
      <p:sp>
        <p:nvSpPr>
          <p:cNvPr id="4" name="TextBox 3">
            <a:extLst>
              <a:ext uri="{FF2B5EF4-FFF2-40B4-BE49-F238E27FC236}">
                <a16:creationId xmlns:a16="http://schemas.microsoft.com/office/drawing/2014/main" id="{DA611863-1FCD-1B08-D357-2186732C6B39}"/>
              </a:ext>
            </a:extLst>
          </p:cNvPr>
          <p:cNvSpPr txBox="1"/>
          <p:nvPr/>
        </p:nvSpPr>
        <p:spPr>
          <a:xfrm>
            <a:off x="1081203" y="2644170"/>
            <a:ext cx="10203831" cy="1569660"/>
          </a:xfrm>
          <a:prstGeom prst="rect">
            <a:avLst/>
          </a:prstGeom>
          <a:noFill/>
        </p:spPr>
        <p:txBody>
          <a:bodyPr wrap="square" rtlCol="0">
            <a:spAutoFit/>
          </a:bodyPr>
          <a:lstStyle/>
          <a:p>
            <a:r>
              <a:rPr lang="en-US" sz="3200" dirty="0">
                <a:latin typeface="Outfit"/>
              </a:rPr>
              <a:t>Only boys should be able to play football at break times.</a:t>
            </a:r>
            <a:endParaRPr lang="en-US" sz="3200" dirty="0">
              <a:latin typeface="Outfit" pitchFamily="2" charset="0"/>
            </a:endParaRPr>
          </a:p>
          <a:p>
            <a:endParaRPr lang="en-US" sz="3200" dirty="0">
              <a:latin typeface="Outfit" pitchFamily="2" charset="0"/>
            </a:endParaRPr>
          </a:p>
        </p:txBody>
      </p:sp>
      <p:pic>
        <p:nvPicPr>
          <p:cNvPr id="6" name="Picture 5" descr="A yellow outline of a hand&#10;&#10;Description automatically generated">
            <a:extLst>
              <a:ext uri="{FF2B5EF4-FFF2-40B4-BE49-F238E27FC236}">
                <a16:creationId xmlns:a16="http://schemas.microsoft.com/office/drawing/2014/main" id="{71153B0F-2AA5-F2AB-F327-1D35E4E7E0A1}"/>
              </a:ext>
            </a:extLst>
          </p:cNvPr>
          <p:cNvPicPr>
            <a:picLocks noChangeAspect="1"/>
          </p:cNvPicPr>
          <p:nvPr/>
        </p:nvPicPr>
        <p:blipFill>
          <a:blip r:embed="rId2"/>
          <a:srcRect l="690"/>
          <a:stretch/>
        </p:blipFill>
        <p:spPr>
          <a:xfrm>
            <a:off x="7571678" y="528773"/>
            <a:ext cx="3660736" cy="1238250"/>
          </a:xfrm>
          <a:prstGeom prst="rect">
            <a:avLst/>
          </a:prstGeom>
        </p:spPr>
      </p:pic>
    </p:spTree>
    <p:extLst>
      <p:ext uri="{BB962C8B-B14F-4D97-AF65-F5344CB8AC3E}">
        <p14:creationId xmlns:p14="http://schemas.microsoft.com/office/powerpoint/2010/main" val="320247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C965E-AB96-2F00-7B87-0C5B850E20EF}"/>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EFDF860E-2319-7779-6F09-D57A2FD1142A}"/>
              </a:ext>
            </a:extLst>
          </p:cNvPr>
          <p:cNvSpPr/>
          <p:nvPr/>
        </p:nvSpPr>
        <p:spPr>
          <a:xfrm>
            <a:off x="7292898" y="379141"/>
            <a:ext cx="4192858" cy="15723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255E8ADB-5678-0751-A635-CE28D4294B44}"/>
              </a:ext>
            </a:extLst>
          </p:cNvPr>
          <p:cNvSpPr txBox="1">
            <a:spLocks/>
          </p:cNvSpPr>
          <p:nvPr/>
        </p:nvSpPr>
        <p:spPr>
          <a:xfrm>
            <a:off x="1081203" y="67373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What Do You Think?</a:t>
            </a:r>
          </a:p>
        </p:txBody>
      </p:sp>
      <p:sp>
        <p:nvSpPr>
          <p:cNvPr id="4" name="TextBox 3">
            <a:extLst>
              <a:ext uri="{FF2B5EF4-FFF2-40B4-BE49-F238E27FC236}">
                <a16:creationId xmlns:a16="http://schemas.microsoft.com/office/drawing/2014/main" id="{7B06AC88-6640-0C7A-0818-551328070749}"/>
              </a:ext>
            </a:extLst>
          </p:cNvPr>
          <p:cNvSpPr txBox="1"/>
          <p:nvPr/>
        </p:nvSpPr>
        <p:spPr>
          <a:xfrm>
            <a:off x="1081203" y="2633706"/>
            <a:ext cx="10203831" cy="584775"/>
          </a:xfrm>
          <a:prstGeom prst="rect">
            <a:avLst/>
          </a:prstGeom>
          <a:noFill/>
        </p:spPr>
        <p:txBody>
          <a:bodyPr wrap="square" rtlCol="0">
            <a:spAutoFit/>
          </a:bodyPr>
          <a:lstStyle/>
          <a:p>
            <a:r>
              <a:rPr lang="en-US" sz="3200" dirty="0">
                <a:latin typeface="Outfit" pitchFamily="2" charset="0"/>
              </a:rPr>
              <a:t>Chocolate should not be allowed at snack time. </a:t>
            </a:r>
          </a:p>
        </p:txBody>
      </p:sp>
      <p:pic>
        <p:nvPicPr>
          <p:cNvPr id="6" name="Picture 5" descr="A yellow outline of a hand&#10;&#10;Description automatically generated">
            <a:extLst>
              <a:ext uri="{FF2B5EF4-FFF2-40B4-BE49-F238E27FC236}">
                <a16:creationId xmlns:a16="http://schemas.microsoft.com/office/drawing/2014/main" id="{0876385A-167C-AFF7-7D10-EC344EA46ECB}"/>
              </a:ext>
            </a:extLst>
          </p:cNvPr>
          <p:cNvPicPr>
            <a:picLocks noChangeAspect="1"/>
          </p:cNvPicPr>
          <p:nvPr/>
        </p:nvPicPr>
        <p:blipFill>
          <a:blip r:embed="rId2"/>
          <a:srcRect l="690"/>
          <a:stretch/>
        </p:blipFill>
        <p:spPr>
          <a:xfrm>
            <a:off x="7571678" y="528773"/>
            <a:ext cx="3660736" cy="1238250"/>
          </a:xfrm>
          <a:prstGeom prst="rect">
            <a:avLst/>
          </a:prstGeom>
        </p:spPr>
      </p:pic>
    </p:spTree>
    <p:extLst>
      <p:ext uri="{BB962C8B-B14F-4D97-AF65-F5344CB8AC3E}">
        <p14:creationId xmlns:p14="http://schemas.microsoft.com/office/powerpoint/2010/main" val="230469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46969-6024-E9B7-FA20-33F378880A85}"/>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8BD0C8B2-4D8C-FC65-7ADD-2373DC2CD38E}"/>
              </a:ext>
            </a:extLst>
          </p:cNvPr>
          <p:cNvSpPr/>
          <p:nvPr/>
        </p:nvSpPr>
        <p:spPr>
          <a:xfrm>
            <a:off x="7292898" y="379141"/>
            <a:ext cx="4192858" cy="15723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2B366225-7287-53BA-5048-4595B3F4D08A}"/>
              </a:ext>
            </a:extLst>
          </p:cNvPr>
          <p:cNvSpPr txBox="1">
            <a:spLocks/>
          </p:cNvSpPr>
          <p:nvPr/>
        </p:nvSpPr>
        <p:spPr>
          <a:xfrm>
            <a:off x="1081203" y="67373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What Do You Think?</a:t>
            </a:r>
          </a:p>
        </p:txBody>
      </p:sp>
      <p:sp>
        <p:nvSpPr>
          <p:cNvPr id="4" name="TextBox 3">
            <a:extLst>
              <a:ext uri="{FF2B5EF4-FFF2-40B4-BE49-F238E27FC236}">
                <a16:creationId xmlns:a16="http://schemas.microsoft.com/office/drawing/2014/main" id="{BC360965-72EF-6A78-B061-2DA9265E86B1}"/>
              </a:ext>
            </a:extLst>
          </p:cNvPr>
          <p:cNvSpPr txBox="1"/>
          <p:nvPr/>
        </p:nvSpPr>
        <p:spPr>
          <a:xfrm>
            <a:off x="1081203" y="2601810"/>
            <a:ext cx="10203831" cy="584775"/>
          </a:xfrm>
          <a:prstGeom prst="rect">
            <a:avLst/>
          </a:prstGeom>
          <a:noFill/>
        </p:spPr>
        <p:txBody>
          <a:bodyPr wrap="square" rtlCol="0">
            <a:spAutoFit/>
          </a:bodyPr>
          <a:lstStyle/>
          <a:p>
            <a:r>
              <a:rPr lang="en-US" sz="3200" dirty="0">
                <a:latin typeface="Outfit" pitchFamily="2" charset="0"/>
              </a:rPr>
              <a:t>No one should have to wear school uniform.  </a:t>
            </a:r>
          </a:p>
        </p:txBody>
      </p:sp>
      <p:pic>
        <p:nvPicPr>
          <p:cNvPr id="6" name="Picture 5" descr="A yellow outline of a hand&#10;&#10;Description automatically generated">
            <a:extLst>
              <a:ext uri="{FF2B5EF4-FFF2-40B4-BE49-F238E27FC236}">
                <a16:creationId xmlns:a16="http://schemas.microsoft.com/office/drawing/2014/main" id="{07BF10EC-7AB2-0027-02B8-A728876FBB62}"/>
              </a:ext>
            </a:extLst>
          </p:cNvPr>
          <p:cNvPicPr>
            <a:picLocks noChangeAspect="1"/>
          </p:cNvPicPr>
          <p:nvPr/>
        </p:nvPicPr>
        <p:blipFill>
          <a:blip r:embed="rId2"/>
          <a:srcRect l="690"/>
          <a:stretch/>
        </p:blipFill>
        <p:spPr>
          <a:xfrm>
            <a:off x="7571678" y="528773"/>
            <a:ext cx="3660736" cy="1238250"/>
          </a:xfrm>
          <a:prstGeom prst="rect">
            <a:avLst/>
          </a:prstGeom>
        </p:spPr>
      </p:pic>
    </p:spTree>
    <p:extLst>
      <p:ext uri="{BB962C8B-B14F-4D97-AF65-F5344CB8AC3E}">
        <p14:creationId xmlns:p14="http://schemas.microsoft.com/office/powerpoint/2010/main" val="1168884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89A97-8DA3-ECB9-1F4C-015F6526947B}"/>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28801571-2BA6-8428-0960-370CFEDA18E0}"/>
              </a:ext>
            </a:extLst>
          </p:cNvPr>
          <p:cNvSpPr/>
          <p:nvPr/>
        </p:nvSpPr>
        <p:spPr>
          <a:xfrm>
            <a:off x="7292898" y="379141"/>
            <a:ext cx="4192858" cy="15723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4DB8857B-B907-67B7-90EF-0C4DF2FEE2DB}"/>
              </a:ext>
            </a:extLst>
          </p:cNvPr>
          <p:cNvSpPr txBox="1">
            <a:spLocks/>
          </p:cNvSpPr>
          <p:nvPr/>
        </p:nvSpPr>
        <p:spPr>
          <a:xfrm>
            <a:off x="1081203" y="67373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What Do You Think?</a:t>
            </a:r>
          </a:p>
        </p:txBody>
      </p:sp>
      <p:sp>
        <p:nvSpPr>
          <p:cNvPr id="4" name="TextBox 3">
            <a:extLst>
              <a:ext uri="{FF2B5EF4-FFF2-40B4-BE49-F238E27FC236}">
                <a16:creationId xmlns:a16="http://schemas.microsoft.com/office/drawing/2014/main" id="{65A29279-B644-12FF-EB85-45DE7ED68D90}"/>
              </a:ext>
            </a:extLst>
          </p:cNvPr>
          <p:cNvSpPr txBox="1"/>
          <p:nvPr/>
        </p:nvSpPr>
        <p:spPr>
          <a:xfrm>
            <a:off x="1081203" y="2527382"/>
            <a:ext cx="10203831" cy="584775"/>
          </a:xfrm>
          <a:prstGeom prst="rect">
            <a:avLst/>
          </a:prstGeom>
          <a:noFill/>
        </p:spPr>
        <p:txBody>
          <a:bodyPr wrap="square" rtlCol="0">
            <a:spAutoFit/>
          </a:bodyPr>
          <a:lstStyle/>
          <a:p>
            <a:r>
              <a:rPr lang="en-US" sz="3200" dirty="0">
                <a:latin typeface="Outfit" pitchFamily="2" charset="0"/>
              </a:rPr>
              <a:t>We should be friends with everyone. </a:t>
            </a:r>
          </a:p>
        </p:txBody>
      </p:sp>
      <p:pic>
        <p:nvPicPr>
          <p:cNvPr id="6" name="Picture 5" descr="A yellow outline of a hand&#10;&#10;Description automatically generated">
            <a:extLst>
              <a:ext uri="{FF2B5EF4-FFF2-40B4-BE49-F238E27FC236}">
                <a16:creationId xmlns:a16="http://schemas.microsoft.com/office/drawing/2014/main" id="{9C652CDA-D510-EE24-4F69-493FA5B542C9}"/>
              </a:ext>
            </a:extLst>
          </p:cNvPr>
          <p:cNvPicPr>
            <a:picLocks noChangeAspect="1"/>
          </p:cNvPicPr>
          <p:nvPr/>
        </p:nvPicPr>
        <p:blipFill>
          <a:blip r:embed="rId2"/>
          <a:srcRect l="690"/>
          <a:stretch/>
        </p:blipFill>
        <p:spPr>
          <a:xfrm>
            <a:off x="7571678" y="528773"/>
            <a:ext cx="3660736" cy="1238250"/>
          </a:xfrm>
          <a:prstGeom prst="rect">
            <a:avLst/>
          </a:prstGeom>
        </p:spPr>
      </p:pic>
    </p:spTree>
    <p:extLst>
      <p:ext uri="{BB962C8B-B14F-4D97-AF65-F5344CB8AC3E}">
        <p14:creationId xmlns:p14="http://schemas.microsoft.com/office/powerpoint/2010/main" val="3854466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46BCC-EA5D-250F-11E5-633130CE5F7F}"/>
              </a:ext>
            </a:extLst>
          </p:cNvPr>
          <p:cNvSpPr>
            <a:spLocks noGrp="1"/>
          </p:cNvSpPr>
          <p:nvPr>
            <p:ph type="body" sz="quarter" idx="10"/>
          </p:nvPr>
        </p:nvSpPr>
        <p:spPr/>
        <p:txBody>
          <a:bodyPr>
            <a:normAutofit/>
          </a:bodyPr>
          <a:lstStyle/>
          <a:p>
            <a:r>
              <a:rPr lang="en-US" dirty="0"/>
              <a:t>Proverbs 15:1</a:t>
            </a:r>
          </a:p>
        </p:txBody>
      </p:sp>
      <p:sp>
        <p:nvSpPr>
          <p:cNvPr id="3" name="Text Placeholder 2">
            <a:extLst>
              <a:ext uri="{FF2B5EF4-FFF2-40B4-BE49-F238E27FC236}">
                <a16:creationId xmlns:a16="http://schemas.microsoft.com/office/drawing/2014/main" id="{CCBF4673-DE07-BCBF-173D-33A599F532DC}"/>
              </a:ext>
            </a:extLst>
          </p:cNvPr>
          <p:cNvSpPr>
            <a:spLocks noGrp="1"/>
          </p:cNvSpPr>
          <p:nvPr>
            <p:ph type="body" sz="quarter" idx="11"/>
          </p:nvPr>
        </p:nvSpPr>
        <p:spPr>
          <a:xfrm>
            <a:off x="2380791" y="2387815"/>
            <a:ext cx="7867180" cy="3575663"/>
          </a:xfrm>
        </p:spPr>
        <p:txBody>
          <a:bodyPr/>
          <a:lstStyle/>
          <a:p>
            <a:r>
              <a:rPr lang="en-US" dirty="0"/>
              <a:t>"A kind answer soothes angry feelings, but harsh words stir them up."</a:t>
            </a:r>
          </a:p>
        </p:txBody>
      </p:sp>
    </p:spTree>
    <p:extLst>
      <p:ext uri="{BB962C8B-B14F-4D97-AF65-F5344CB8AC3E}">
        <p14:creationId xmlns:p14="http://schemas.microsoft.com/office/powerpoint/2010/main" val="319543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FE95-8238-EFB3-50FC-EA3DBB33797C}"/>
              </a:ext>
            </a:extLst>
          </p:cNvPr>
          <p:cNvSpPr>
            <a:spLocks noGrp="1"/>
          </p:cNvSpPr>
          <p:nvPr>
            <p:ph type="title"/>
          </p:nvPr>
        </p:nvSpPr>
        <p:spPr/>
        <p:txBody>
          <a:bodyPr/>
          <a:lstStyle/>
          <a:p>
            <a:r>
              <a:rPr lang="en-US" dirty="0"/>
              <a:t>How can we disagree kindly?</a:t>
            </a:r>
          </a:p>
        </p:txBody>
      </p:sp>
    </p:spTree>
    <p:extLst>
      <p:ext uri="{BB962C8B-B14F-4D97-AF65-F5344CB8AC3E}">
        <p14:creationId xmlns:p14="http://schemas.microsoft.com/office/powerpoint/2010/main" val="2411227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A92D9C53-2112-C0E1-C488-89571B4E8D68}"/>
              </a:ext>
            </a:extLst>
          </p:cNvPr>
          <p:cNvSpPr txBox="1">
            <a:spLocks/>
          </p:cNvSpPr>
          <p:nvPr/>
        </p:nvSpPr>
        <p:spPr>
          <a:xfrm>
            <a:off x="1081203" y="67373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Some Steps…</a:t>
            </a:r>
          </a:p>
        </p:txBody>
      </p:sp>
      <p:sp>
        <p:nvSpPr>
          <p:cNvPr id="4" name="TextBox 3">
            <a:extLst>
              <a:ext uri="{FF2B5EF4-FFF2-40B4-BE49-F238E27FC236}">
                <a16:creationId xmlns:a16="http://schemas.microsoft.com/office/drawing/2014/main" id="{50A29ECF-8BC5-647B-7442-9D1ECD0BAAD2}"/>
              </a:ext>
            </a:extLst>
          </p:cNvPr>
          <p:cNvSpPr txBox="1"/>
          <p:nvPr/>
        </p:nvSpPr>
        <p:spPr>
          <a:xfrm>
            <a:off x="1081203" y="2029724"/>
            <a:ext cx="10203831" cy="4524315"/>
          </a:xfrm>
          <a:prstGeom prst="rect">
            <a:avLst/>
          </a:prstGeom>
          <a:noFill/>
        </p:spPr>
        <p:txBody>
          <a:bodyPr wrap="square" rtlCol="0">
            <a:spAutoFit/>
          </a:bodyPr>
          <a:lstStyle/>
          <a:p>
            <a:r>
              <a:rPr lang="en-US" sz="3200" dirty="0">
                <a:latin typeface="Outfit" pitchFamily="2" charset="0"/>
              </a:rPr>
              <a:t>Listen to what the other person is saying.</a:t>
            </a:r>
          </a:p>
          <a:p>
            <a:endParaRPr lang="en-US" sz="3200" dirty="0">
              <a:latin typeface="Outfit" pitchFamily="2" charset="0"/>
            </a:endParaRPr>
          </a:p>
          <a:p>
            <a:r>
              <a:rPr lang="en-US" sz="3200" dirty="0">
                <a:latin typeface="Outfit" pitchFamily="2" charset="0"/>
              </a:rPr>
              <a:t>Respond kindly, e.g. "I disagree with Lucy because..."</a:t>
            </a:r>
          </a:p>
          <a:p>
            <a:endParaRPr lang="en-US" sz="3200" dirty="0">
              <a:latin typeface="Outfit" pitchFamily="2" charset="0"/>
            </a:endParaRPr>
          </a:p>
          <a:p>
            <a:r>
              <a:rPr lang="en-US" sz="3200" dirty="0">
                <a:latin typeface="Outfit" pitchFamily="2" charset="0"/>
              </a:rPr>
              <a:t>Say why you disagree.</a:t>
            </a:r>
          </a:p>
          <a:p>
            <a:endParaRPr lang="en-US" sz="3200" dirty="0">
              <a:latin typeface="Outfit" pitchFamily="2" charset="0"/>
            </a:endParaRPr>
          </a:p>
          <a:p>
            <a:r>
              <a:rPr lang="en-US" sz="3200" dirty="0">
                <a:latin typeface="Outfit" pitchFamily="2" charset="0"/>
              </a:rPr>
              <a:t>We don't need to argue when we disagree with someone!</a:t>
            </a:r>
          </a:p>
          <a:p>
            <a:endParaRPr lang="en-US" sz="3200" dirty="0">
              <a:latin typeface="Outfit" pitchFamily="2" charset="0"/>
            </a:endParaRPr>
          </a:p>
        </p:txBody>
      </p:sp>
    </p:spTree>
    <p:extLst>
      <p:ext uri="{BB962C8B-B14F-4D97-AF65-F5344CB8AC3E}">
        <p14:creationId xmlns:p14="http://schemas.microsoft.com/office/powerpoint/2010/main" val="643786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D3B6-5317-93AF-CA93-E5FDD92729BC}"/>
              </a:ext>
            </a:extLst>
          </p:cNvPr>
          <p:cNvSpPr>
            <a:spLocks noGrp="1"/>
          </p:cNvSpPr>
          <p:nvPr>
            <p:ph type="title"/>
          </p:nvPr>
        </p:nvSpPr>
        <p:spPr/>
        <p:txBody>
          <a:bodyPr/>
          <a:lstStyle/>
          <a:p>
            <a:r>
              <a:rPr lang="en-US" dirty="0"/>
              <a:t>Why do we not always agree?</a:t>
            </a:r>
          </a:p>
        </p:txBody>
      </p:sp>
    </p:spTree>
    <p:extLst>
      <p:ext uri="{BB962C8B-B14F-4D97-AF65-F5344CB8AC3E}">
        <p14:creationId xmlns:p14="http://schemas.microsoft.com/office/powerpoint/2010/main" val="1564717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4831C1-CD01-DFE8-FC9A-8E466E6742F5}"/>
              </a:ext>
            </a:extLst>
          </p:cNvPr>
          <p:cNvSpPr>
            <a:spLocks noGrp="1"/>
          </p:cNvSpPr>
          <p:nvPr>
            <p:ph type="body" sz="quarter" idx="10"/>
          </p:nvPr>
        </p:nvSpPr>
        <p:spPr>
          <a:xfrm>
            <a:off x="2439678" y="1848885"/>
            <a:ext cx="7964410" cy="2469388"/>
          </a:xfrm>
        </p:spPr>
        <p:txBody>
          <a:bodyPr/>
          <a:lstStyle/>
          <a:p>
            <a:r>
              <a:rPr lang="en-US" dirty="0"/>
              <a:t>Sometimes we don’t agree with people, we may think one thing and they may think something else. Sometimes we don’t agree with our friends and that’s okay!</a:t>
            </a:r>
          </a:p>
          <a:p>
            <a:r>
              <a:rPr lang="en-US" dirty="0"/>
              <a:t>We all have different experiences of the world and sometimes that means we don’t think the same, it's great we are all different otherwise the world would be boring! </a:t>
            </a:r>
          </a:p>
          <a:p>
            <a:endParaRPr lang="en-US" dirty="0"/>
          </a:p>
          <a:p>
            <a:endParaRPr lang="en-US" dirty="0"/>
          </a:p>
        </p:txBody>
      </p:sp>
    </p:spTree>
    <p:extLst>
      <p:ext uri="{BB962C8B-B14F-4D97-AF65-F5344CB8AC3E}">
        <p14:creationId xmlns:p14="http://schemas.microsoft.com/office/powerpoint/2010/main" val="807044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315BF-8817-668D-E8AF-09BA3474B586}"/>
              </a:ext>
            </a:extLst>
          </p:cNvPr>
          <p:cNvSpPr>
            <a:spLocks noGrp="1"/>
          </p:cNvSpPr>
          <p:nvPr>
            <p:ph type="body" sz="quarter" idx="10"/>
          </p:nvPr>
        </p:nvSpPr>
        <p:spPr>
          <a:xfrm>
            <a:off x="2911626" y="1848884"/>
            <a:ext cx="8206140" cy="4099669"/>
          </a:xfrm>
        </p:spPr>
        <p:txBody>
          <a:bodyPr/>
          <a:lstStyle/>
          <a:p>
            <a:r>
              <a:rPr lang="en-US" dirty="0"/>
              <a:t>Dear God,</a:t>
            </a:r>
          </a:p>
          <a:p>
            <a:endParaRPr lang="en-US" dirty="0"/>
          </a:p>
          <a:p>
            <a:r>
              <a:rPr lang="en-US" dirty="0"/>
              <a:t>Thank you for helping us to share our differences with others. Teach us to listen to each other, even when we don't agree. We know that our differences make us special.</a:t>
            </a:r>
          </a:p>
          <a:p>
            <a:endParaRPr lang="en-US" dirty="0"/>
          </a:p>
          <a:p>
            <a:r>
              <a:rPr lang="en-US" dirty="0"/>
              <a:t>We want to live in a world where we care about others, even when they think differently. May we still be kind and welcoming to them.</a:t>
            </a:r>
          </a:p>
          <a:p>
            <a:endParaRPr lang="en-US" dirty="0"/>
          </a:p>
          <a:p>
            <a:r>
              <a:rPr lang="en-US" dirty="0"/>
              <a:t>Amen.</a:t>
            </a:r>
          </a:p>
          <a:p>
            <a:endParaRPr lang="en-US" dirty="0"/>
          </a:p>
        </p:txBody>
      </p:sp>
    </p:spTree>
    <p:extLst>
      <p:ext uri="{BB962C8B-B14F-4D97-AF65-F5344CB8AC3E}">
        <p14:creationId xmlns:p14="http://schemas.microsoft.com/office/powerpoint/2010/main" val="558160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936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Are we braver than we think?</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laughing&#10;&#10;AI-generated content may be incorrect.">
            <a:hlinkClick r:id="rId2"/>
            <a:extLst>
              <a:ext uri="{FF2B5EF4-FFF2-40B4-BE49-F238E27FC236}">
                <a16:creationId xmlns:a16="http://schemas.microsoft.com/office/drawing/2014/main" id="{5242EAD7-AF78-46CB-8F7B-FD7961826A2A}"/>
              </a:ext>
            </a:extLst>
          </p:cNvPr>
          <p:cNvPicPr>
            <a:picLocks noChangeAspect="1"/>
          </p:cNvPicPr>
          <p:nvPr/>
        </p:nvPicPr>
        <p:blipFill>
          <a:blip r:embed="rId3"/>
          <a:srcRect t="11877" b="11877"/>
          <a:stretch>
            <a:fillRect/>
          </a:stretch>
        </p:blipFill>
        <p:spPr>
          <a:xfrm>
            <a:off x="2209799" y="1576816"/>
            <a:ext cx="7772400" cy="4738924"/>
          </a:xfrm>
          <a:prstGeom prst="roundRect">
            <a:avLst>
              <a:gd name="adj" fmla="val 9039"/>
            </a:avLst>
          </a:prstGeom>
        </p:spPr>
      </p:pic>
      <p:grpSp>
        <p:nvGrpSpPr>
          <p:cNvPr id="5" name="Group 4">
            <a:extLst>
              <a:ext uri="{FF2B5EF4-FFF2-40B4-BE49-F238E27FC236}">
                <a16:creationId xmlns:a16="http://schemas.microsoft.com/office/drawing/2014/main" id="{248CD98B-27F7-77C3-FFBF-A59537924580}"/>
              </a:ext>
            </a:extLst>
          </p:cNvPr>
          <p:cNvGrpSpPr/>
          <p:nvPr/>
        </p:nvGrpSpPr>
        <p:grpSpPr>
          <a:xfrm>
            <a:off x="5572962" y="3423241"/>
            <a:ext cx="1046074" cy="1046074"/>
            <a:chOff x="5572963" y="2905963"/>
            <a:chExt cx="1046074" cy="1046074"/>
          </a:xfrm>
        </p:grpSpPr>
        <p:sp>
          <p:nvSpPr>
            <p:cNvPr id="6" name="Oval 5">
              <a:extLst>
                <a:ext uri="{FF2B5EF4-FFF2-40B4-BE49-F238E27FC236}">
                  <a16:creationId xmlns:a16="http://schemas.microsoft.com/office/drawing/2014/main" id="{A0AF6518-603E-95B3-A8BC-5A3B8481D6F8}"/>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7" name="Graphic 6" descr="Play with solid fill">
              <a:extLst>
                <a:ext uri="{FF2B5EF4-FFF2-40B4-BE49-F238E27FC236}">
                  <a16:creationId xmlns:a16="http://schemas.microsoft.com/office/drawing/2014/main" id="{D48C9F29-9FE0-A4A5-A005-0892536A3C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8" name="Text Placeholder 1">
            <a:extLst>
              <a:ext uri="{FF2B5EF4-FFF2-40B4-BE49-F238E27FC236}">
                <a16:creationId xmlns:a16="http://schemas.microsoft.com/office/drawing/2014/main" id="{B0A7D27B-3D2B-F46A-E785-BEC4920E350D}"/>
              </a:ext>
            </a:extLst>
          </p:cNvPr>
          <p:cNvSpPr txBox="1">
            <a:spLocks/>
          </p:cNvSpPr>
          <p:nvPr/>
        </p:nvSpPr>
        <p:spPr>
          <a:xfrm>
            <a:off x="594571" y="363199"/>
            <a:ext cx="10750369"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This is Our World by </a:t>
            </a:r>
            <a:r>
              <a:rPr lang="en-US" sz="4400" b="1" dirty="0" err="1"/>
              <a:t>iSingPop</a:t>
            </a:r>
            <a:endParaRPr lang="en-US" sz="4400" b="1" dirty="0"/>
          </a:p>
        </p:txBody>
      </p:sp>
    </p:spTree>
    <p:extLst>
      <p:ext uri="{BB962C8B-B14F-4D97-AF65-F5344CB8AC3E}">
        <p14:creationId xmlns:p14="http://schemas.microsoft.com/office/powerpoint/2010/main" val="424598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128DBF-4213-85DA-4727-3485902DC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653" y="0"/>
            <a:ext cx="5046347" cy="6858000"/>
          </a:xfrm>
          <a:prstGeom prst="rect">
            <a:avLst/>
          </a:prstGeom>
        </p:spPr>
      </p:pic>
      <p:sp>
        <p:nvSpPr>
          <p:cNvPr id="5" name="Rectangle: Rounded Corners 3">
            <a:extLst>
              <a:ext uri="{FF2B5EF4-FFF2-40B4-BE49-F238E27FC236}">
                <a16:creationId xmlns:a16="http://schemas.microsoft.com/office/drawing/2014/main" id="{4C7B059B-0762-C3B5-C132-DDAE0D361096}"/>
              </a:ext>
            </a:extLst>
          </p:cNvPr>
          <p:cNvSpPr/>
          <p:nvPr/>
        </p:nvSpPr>
        <p:spPr>
          <a:xfrm>
            <a:off x="594571" y="3945085"/>
            <a:ext cx="6922648"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Which character thought differently from the others?</a:t>
            </a:r>
          </a:p>
        </p:txBody>
      </p:sp>
      <p:sp>
        <p:nvSpPr>
          <p:cNvPr id="6" name="Rectangle: Rounded Corners 3">
            <a:extLst>
              <a:ext uri="{FF2B5EF4-FFF2-40B4-BE49-F238E27FC236}">
                <a16:creationId xmlns:a16="http://schemas.microsoft.com/office/drawing/2014/main" id="{499A3B38-0A20-DBE4-1C54-6F7B190B8AB6}"/>
              </a:ext>
            </a:extLst>
          </p:cNvPr>
          <p:cNvSpPr/>
          <p:nvPr/>
        </p:nvSpPr>
        <p:spPr>
          <a:xfrm>
            <a:off x="594571" y="1913766"/>
            <a:ext cx="6922648"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Which characters thought the same as each other in Black Dog?</a:t>
            </a:r>
          </a:p>
        </p:txBody>
      </p:sp>
      <p:sp>
        <p:nvSpPr>
          <p:cNvPr id="8" name="Text Placeholder 1">
            <a:extLst>
              <a:ext uri="{FF2B5EF4-FFF2-40B4-BE49-F238E27FC236}">
                <a16:creationId xmlns:a16="http://schemas.microsoft.com/office/drawing/2014/main" id="{5115486F-D3FE-0ED0-0A3E-6B008CB375A4}"/>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Let's Recap our Story...</a:t>
            </a:r>
          </a:p>
        </p:txBody>
      </p:sp>
    </p:spTree>
    <p:extLst>
      <p:ext uri="{BB962C8B-B14F-4D97-AF65-F5344CB8AC3E}">
        <p14:creationId xmlns:p14="http://schemas.microsoft.com/office/powerpoint/2010/main" val="356073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2E9A-5BC3-0ED8-E37F-F716843F7460}"/>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2C94AA61-15B7-223C-C0EF-D5AE4C3BA58A}"/>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Let's Recap our Story...</a:t>
            </a:r>
          </a:p>
        </p:txBody>
      </p:sp>
      <p:pic>
        <p:nvPicPr>
          <p:cNvPr id="2" name="Picture 1">
            <a:extLst>
              <a:ext uri="{FF2B5EF4-FFF2-40B4-BE49-F238E27FC236}">
                <a16:creationId xmlns:a16="http://schemas.microsoft.com/office/drawing/2014/main" id="{3EECDF6D-D7AB-0FA2-B461-A1382836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653" y="0"/>
            <a:ext cx="5046347" cy="6858000"/>
          </a:xfrm>
          <a:prstGeom prst="rect">
            <a:avLst/>
          </a:prstGeom>
        </p:spPr>
      </p:pic>
      <p:sp>
        <p:nvSpPr>
          <p:cNvPr id="5" name="Rectangle: Rounded Corners 3">
            <a:extLst>
              <a:ext uri="{FF2B5EF4-FFF2-40B4-BE49-F238E27FC236}">
                <a16:creationId xmlns:a16="http://schemas.microsoft.com/office/drawing/2014/main" id="{CFDA500F-278C-82C7-3F55-093F115C489A}"/>
              </a:ext>
            </a:extLst>
          </p:cNvPr>
          <p:cNvSpPr/>
          <p:nvPr/>
        </p:nvSpPr>
        <p:spPr>
          <a:xfrm>
            <a:off x="594571" y="3296499"/>
            <a:ext cx="6986443"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Did they agree or disagree with one another?</a:t>
            </a:r>
          </a:p>
        </p:txBody>
      </p:sp>
      <p:sp>
        <p:nvSpPr>
          <p:cNvPr id="6" name="Rectangle: Rounded Corners 3">
            <a:extLst>
              <a:ext uri="{FF2B5EF4-FFF2-40B4-BE49-F238E27FC236}">
                <a16:creationId xmlns:a16="http://schemas.microsoft.com/office/drawing/2014/main" id="{254391C8-B6D5-0DF8-00BF-B42F15277829}"/>
              </a:ext>
            </a:extLst>
          </p:cNvPr>
          <p:cNvSpPr/>
          <p:nvPr/>
        </p:nvSpPr>
        <p:spPr>
          <a:xfrm>
            <a:off x="594571" y="1881293"/>
            <a:ext cx="6986443"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do we know?</a:t>
            </a:r>
          </a:p>
        </p:txBody>
      </p:sp>
    </p:spTree>
    <p:extLst>
      <p:ext uri="{BB962C8B-B14F-4D97-AF65-F5344CB8AC3E}">
        <p14:creationId xmlns:p14="http://schemas.microsoft.com/office/powerpoint/2010/main" val="3661706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C38D-E8AA-0B8D-FAC4-C2C5124A0206}"/>
              </a:ext>
            </a:extLst>
          </p:cNvPr>
          <p:cNvSpPr>
            <a:spLocks noGrp="1"/>
          </p:cNvSpPr>
          <p:nvPr>
            <p:ph type="title"/>
          </p:nvPr>
        </p:nvSpPr>
        <p:spPr/>
        <p:txBody>
          <a:bodyPr/>
          <a:lstStyle/>
          <a:p>
            <a:r>
              <a:rPr lang="en-US" dirty="0"/>
              <a:t>Agree or Disagree?</a:t>
            </a:r>
          </a:p>
        </p:txBody>
      </p:sp>
    </p:spTree>
    <p:extLst>
      <p:ext uri="{BB962C8B-B14F-4D97-AF65-F5344CB8AC3E}">
        <p14:creationId xmlns:p14="http://schemas.microsoft.com/office/powerpoint/2010/main" val="353410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556A605-862E-605A-C6CE-B36A7CAD5625}"/>
              </a:ext>
            </a:extLst>
          </p:cNvPr>
          <p:cNvSpPr/>
          <p:nvPr/>
        </p:nvSpPr>
        <p:spPr>
          <a:xfrm>
            <a:off x="7292898" y="379141"/>
            <a:ext cx="4192858" cy="157232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FC9945D2-204C-9C5E-4292-FA7CD00D592A}"/>
              </a:ext>
            </a:extLst>
          </p:cNvPr>
          <p:cNvSpPr txBox="1">
            <a:spLocks/>
          </p:cNvSpPr>
          <p:nvPr/>
        </p:nvSpPr>
        <p:spPr>
          <a:xfrm>
            <a:off x="1081203" y="67373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What Do You Think?</a:t>
            </a:r>
          </a:p>
        </p:txBody>
      </p:sp>
      <p:sp>
        <p:nvSpPr>
          <p:cNvPr id="4" name="TextBox 3">
            <a:extLst>
              <a:ext uri="{FF2B5EF4-FFF2-40B4-BE49-F238E27FC236}">
                <a16:creationId xmlns:a16="http://schemas.microsoft.com/office/drawing/2014/main" id="{F5FC58A7-47E3-07A2-E328-33EE7AB969F1}"/>
              </a:ext>
            </a:extLst>
          </p:cNvPr>
          <p:cNvSpPr txBox="1"/>
          <p:nvPr/>
        </p:nvSpPr>
        <p:spPr>
          <a:xfrm>
            <a:off x="1081203" y="2576135"/>
            <a:ext cx="10203831" cy="4031873"/>
          </a:xfrm>
          <a:prstGeom prst="rect">
            <a:avLst/>
          </a:prstGeom>
          <a:noFill/>
        </p:spPr>
        <p:txBody>
          <a:bodyPr wrap="square" rtlCol="0">
            <a:spAutoFit/>
          </a:bodyPr>
          <a:lstStyle/>
          <a:p>
            <a:r>
              <a:rPr lang="en-US" sz="3200" dirty="0">
                <a:latin typeface="Outfit" pitchFamily="2" charset="0"/>
              </a:rPr>
              <a:t>Look around the classroom and you will see a 'thumbs up, thumbs in the middle or thumbs down'. These show when you agree, aren't sure or disagree.</a:t>
            </a:r>
          </a:p>
          <a:p>
            <a:endParaRPr lang="en-US" sz="3200" dirty="0">
              <a:latin typeface="Outfit" pitchFamily="2" charset="0"/>
            </a:endParaRPr>
          </a:p>
          <a:p>
            <a:r>
              <a:rPr lang="en-US" sz="3200" dirty="0">
                <a:latin typeface="Outfit" pitchFamily="2" charset="0"/>
              </a:rPr>
              <a:t>When I say a statement, move to the part of the classroom that shows what you think.</a:t>
            </a:r>
          </a:p>
          <a:p>
            <a:endParaRPr lang="en-US" sz="3200" dirty="0">
              <a:latin typeface="Outfit" pitchFamily="2" charset="0"/>
            </a:endParaRPr>
          </a:p>
          <a:p>
            <a:endParaRPr lang="en-US" sz="3200" dirty="0">
              <a:latin typeface="Outfit" pitchFamily="2" charset="0"/>
            </a:endParaRPr>
          </a:p>
        </p:txBody>
      </p:sp>
      <p:pic>
        <p:nvPicPr>
          <p:cNvPr id="6" name="Picture 5" descr="A yellow outline of a hand&#10;&#10;Description automatically generated">
            <a:extLst>
              <a:ext uri="{FF2B5EF4-FFF2-40B4-BE49-F238E27FC236}">
                <a16:creationId xmlns:a16="http://schemas.microsoft.com/office/drawing/2014/main" id="{ECEB9D59-CCA6-B3C9-69C0-B33146297EE6}"/>
              </a:ext>
            </a:extLst>
          </p:cNvPr>
          <p:cNvPicPr>
            <a:picLocks noChangeAspect="1"/>
          </p:cNvPicPr>
          <p:nvPr/>
        </p:nvPicPr>
        <p:blipFill>
          <a:blip r:embed="rId2"/>
          <a:srcRect l="690"/>
          <a:stretch/>
        </p:blipFill>
        <p:spPr>
          <a:xfrm>
            <a:off x="7571678" y="528773"/>
            <a:ext cx="3660736" cy="1238250"/>
          </a:xfrm>
          <a:prstGeom prst="rect">
            <a:avLst/>
          </a:prstGeom>
        </p:spPr>
      </p:pic>
    </p:spTree>
    <p:extLst>
      <p:ext uri="{BB962C8B-B14F-4D97-AF65-F5344CB8AC3E}">
        <p14:creationId xmlns:p14="http://schemas.microsoft.com/office/powerpoint/2010/main" val="550477350"/>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463</TotalTime>
  <Words>420</Words>
  <Application>Microsoft Macintosh PowerPoint</Application>
  <PresentationFormat>Widescreen</PresentationFormat>
  <Paragraphs>51</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Agree or Disagree?</vt:lpstr>
      <vt:lpstr>PowerPoint Presentation</vt:lpstr>
      <vt:lpstr>PowerPoint Presentation</vt:lpstr>
      <vt:lpstr>PowerPoint Presentation</vt:lpstr>
      <vt:lpstr>PowerPoint Presentation</vt:lpstr>
      <vt:lpstr>PowerPoint Presentation</vt:lpstr>
      <vt:lpstr>PowerPoint Presentation</vt:lpstr>
      <vt:lpstr>How can we disagree kindly?</vt:lpstr>
      <vt:lpstr>PowerPoint Presentation</vt:lpstr>
      <vt:lpstr>Why do we not always agree?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437</cp:revision>
  <dcterms:created xsi:type="dcterms:W3CDTF">2024-02-02T13:02:07Z</dcterms:created>
  <dcterms:modified xsi:type="dcterms:W3CDTF">2025-07-15T15:12:51Z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