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421" r:id="rId5"/>
    <p:sldId id="487" r:id="rId6"/>
    <p:sldId id="389" r:id="rId7"/>
    <p:sldId id="394" r:id="rId8"/>
    <p:sldId id="456" r:id="rId9"/>
    <p:sldId id="488" r:id="rId10"/>
    <p:sldId id="395" r:id="rId11"/>
    <p:sldId id="490" r:id="rId12"/>
    <p:sldId id="491" r:id="rId13"/>
    <p:sldId id="458" r:id="rId14"/>
    <p:sldId id="463" r:id="rId15"/>
    <p:sldId id="492" r:id="rId16"/>
    <p:sldId id="475" r:id="rId17"/>
    <p:sldId id="493" r:id="rId18"/>
    <p:sldId id="480" r:id="rId19"/>
    <p:sldId id="494" r:id="rId20"/>
    <p:sldId id="496" r:id="rId21"/>
    <p:sldId id="486" r:id="rId22"/>
    <p:sldId id="446" r:id="rId23"/>
    <p:sldId id="30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72327"/>
    <a:srgbClr val="549E80"/>
    <a:srgbClr val="00628C"/>
    <a:srgbClr val="4BA0C1"/>
    <a:srgbClr val="C4D6CB"/>
    <a:srgbClr val="93BAA6"/>
    <a:srgbClr val="00B5FF"/>
    <a:srgbClr val="C67673"/>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94795"/>
  </p:normalViewPr>
  <p:slideViewPr>
    <p:cSldViewPr snapToGrid="0">
      <p:cViewPr varScale="1">
        <p:scale>
          <a:sx n="120" d="100"/>
          <a:sy n="120" d="100"/>
        </p:scale>
        <p:origin x="1080"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7/22/25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KS1 Difference Habits video needed</a:t>
            </a:r>
          </a:p>
        </p:txBody>
      </p:sp>
      <p:sp>
        <p:nvSpPr>
          <p:cNvPr id="4" name="Slide Number Placeholder 3"/>
          <p:cNvSpPr>
            <a:spLocks noGrp="1"/>
          </p:cNvSpPr>
          <p:nvPr>
            <p:ph type="sldNum" sz="quarter" idx="5"/>
          </p:nvPr>
        </p:nvSpPr>
        <p:spPr/>
        <p:txBody>
          <a:bodyPr/>
          <a:lstStyle/>
          <a:p>
            <a:fld id="{9FA6DC1D-6D0A-FA43-A618-949EBDE59BEA}" type="slidenum">
              <a:rPr lang="en-US" smtClean="0"/>
              <a:t>7</a:t>
            </a:fld>
            <a:endParaRPr lang="en-US"/>
          </a:p>
        </p:txBody>
      </p:sp>
    </p:spTree>
    <p:extLst>
      <p:ext uri="{BB962C8B-B14F-4D97-AF65-F5344CB8AC3E}">
        <p14:creationId xmlns:p14="http://schemas.microsoft.com/office/powerpoint/2010/main" val="240678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7/22/25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youtube.com/watch?v=TYqI9B11aKc&amp;list=PLuxTTtoZrycnBY7N_6db2z1IZU-v4lMhS&amp;index=5" TargetMode="External"/><Relationship Id="rId1" Type="http://schemas.openxmlformats.org/officeDocument/2006/relationships/slideLayout" Target="../slideLayouts/slideLayout11.xml"/><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4jfUHS_nGgA&amp;t=30s"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on a playground&#10;&#10;AI-generated content may be incorrect.">
            <a:extLst>
              <a:ext uri="{FF2B5EF4-FFF2-40B4-BE49-F238E27FC236}">
                <a16:creationId xmlns:a16="http://schemas.microsoft.com/office/drawing/2014/main" id="{99AA3996-5539-99CF-C30D-292C14AC92B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4233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C38D-E8AA-0B8D-FAC4-C2C5124A0206}"/>
              </a:ext>
            </a:extLst>
          </p:cNvPr>
          <p:cNvSpPr>
            <a:spLocks noGrp="1"/>
          </p:cNvSpPr>
          <p:nvPr>
            <p:ph type="title"/>
          </p:nvPr>
        </p:nvSpPr>
        <p:spPr/>
        <p:txBody>
          <a:bodyPr/>
          <a:lstStyle/>
          <a:p>
            <a:r>
              <a:rPr lang="en-US" dirty="0"/>
              <a:t>Learning How to Forgive</a:t>
            </a:r>
          </a:p>
        </p:txBody>
      </p:sp>
    </p:spTree>
    <p:extLst>
      <p:ext uri="{BB962C8B-B14F-4D97-AF65-F5344CB8AC3E}">
        <p14:creationId xmlns:p14="http://schemas.microsoft.com/office/powerpoint/2010/main" val="353410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727307D-D815-CCD6-A3AD-A656A7DF4B0F}"/>
              </a:ext>
            </a:extLst>
          </p:cNvPr>
          <p:cNvSpPr/>
          <p:nvPr/>
        </p:nvSpPr>
        <p:spPr>
          <a:xfrm>
            <a:off x="8731405" y="461435"/>
            <a:ext cx="2955073" cy="17688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FC9945D2-204C-9C5E-4292-FA7CD00D592A}"/>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Learning How to Forgive...</a:t>
            </a:r>
          </a:p>
        </p:txBody>
      </p:sp>
      <p:sp>
        <p:nvSpPr>
          <p:cNvPr id="4" name="TextBox 3">
            <a:extLst>
              <a:ext uri="{FF2B5EF4-FFF2-40B4-BE49-F238E27FC236}">
                <a16:creationId xmlns:a16="http://schemas.microsoft.com/office/drawing/2014/main" id="{F5FC58A7-47E3-07A2-E328-33EE7AB969F1}"/>
              </a:ext>
            </a:extLst>
          </p:cNvPr>
          <p:cNvSpPr txBox="1"/>
          <p:nvPr/>
        </p:nvSpPr>
        <p:spPr>
          <a:xfrm>
            <a:off x="594571" y="1877840"/>
            <a:ext cx="10203831" cy="4093428"/>
          </a:xfrm>
          <a:prstGeom prst="rect">
            <a:avLst/>
          </a:prstGeom>
          <a:noFill/>
        </p:spPr>
        <p:txBody>
          <a:bodyPr wrap="square" rtlCol="0">
            <a:spAutoFit/>
          </a:bodyPr>
          <a:lstStyle/>
          <a:p>
            <a:pPr marL="0" indent="0">
              <a:buNone/>
            </a:pPr>
            <a:r>
              <a:rPr lang="en-US" sz="2600" dirty="0">
                <a:latin typeface="Outfit"/>
              </a:rPr>
              <a:t>Hold your feather in your hand.</a:t>
            </a:r>
            <a:endParaRPr lang="en-US" sz="2600" dirty="0"/>
          </a:p>
          <a:p>
            <a:pPr marL="0" indent="0">
              <a:buNone/>
            </a:pPr>
            <a:endParaRPr lang="en-US" sz="2600" dirty="0">
              <a:latin typeface="Outfit"/>
            </a:endParaRPr>
          </a:p>
          <a:p>
            <a:pPr marL="0" indent="0">
              <a:buNone/>
            </a:pPr>
            <a:r>
              <a:rPr lang="en-US" sz="2600" dirty="0">
                <a:latin typeface="Outfit"/>
              </a:rPr>
              <a:t>Think about a time when someone made you upset or angry.</a:t>
            </a:r>
          </a:p>
          <a:p>
            <a:pPr marL="0" indent="0">
              <a:buNone/>
            </a:pPr>
            <a:endParaRPr lang="en-US" sz="2600" dirty="0">
              <a:latin typeface="Outfit"/>
            </a:endParaRPr>
          </a:p>
          <a:p>
            <a:pPr marL="0" indent="0">
              <a:buNone/>
            </a:pPr>
            <a:r>
              <a:rPr lang="en-US" sz="2600" dirty="0">
                <a:latin typeface="Outfit"/>
              </a:rPr>
              <a:t>Now think about how it felt when that person said sorry. How did you feel afterwards?</a:t>
            </a:r>
          </a:p>
          <a:p>
            <a:pPr marL="0" indent="0">
              <a:buNone/>
            </a:pPr>
            <a:endParaRPr lang="en-US" sz="2600" dirty="0">
              <a:latin typeface="Outfit"/>
            </a:endParaRPr>
          </a:p>
          <a:p>
            <a:pPr marL="0" indent="0">
              <a:buNone/>
            </a:pPr>
            <a:r>
              <a:rPr lang="en-US" sz="2600" dirty="0">
                <a:latin typeface="Outfit"/>
              </a:rPr>
              <a:t>Now think about how it would feel if they hadn't have said sorry. How would that make you feel. Would it be harder to let go of your upset or anger?</a:t>
            </a:r>
            <a:endParaRPr lang="en-US" sz="2600" dirty="0"/>
          </a:p>
        </p:txBody>
      </p:sp>
      <p:pic>
        <p:nvPicPr>
          <p:cNvPr id="5" name="Picture 4" descr="A close-up of a feather&#10;&#10;Description automatically generated">
            <a:extLst>
              <a:ext uri="{FF2B5EF4-FFF2-40B4-BE49-F238E27FC236}">
                <a16:creationId xmlns:a16="http://schemas.microsoft.com/office/drawing/2014/main" id="{64AEC6C5-7D55-0B42-DDC6-5C6F7ABABD33}"/>
              </a:ext>
            </a:extLst>
          </p:cNvPr>
          <p:cNvPicPr>
            <a:picLocks noChangeAspect="1"/>
          </p:cNvPicPr>
          <p:nvPr/>
        </p:nvPicPr>
        <p:blipFill>
          <a:blip r:embed="rId2"/>
          <a:stretch>
            <a:fillRect/>
          </a:stretch>
        </p:blipFill>
        <p:spPr>
          <a:xfrm>
            <a:off x="9035938" y="659337"/>
            <a:ext cx="2346005" cy="1373004"/>
          </a:xfrm>
          <a:prstGeom prst="rect">
            <a:avLst/>
          </a:prstGeom>
        </p:spPr>
      </p:pic>
    </p:spTree>
    <p:extLst>
      <p:ext uri="{BB962C8B-B14F-4D97-AF65-F5344CB8AC3E}">
        <p14:creationId xmlns:p14="http://schemas.microsoft.com/office/powerpoint/2010/main" val="55047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E422-AB71-64A5-4D9A-762348BB73B0}"/>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FFD633BA-8259-CC6F-FE64-8BA89483543D}"/>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Letting Go</a:t>
            </a:r>
          </a:p>
        </p:txBody>
      </p:sp>
      <p:sp>
        <p:nvSpPr>
          <p:cNvPr id="4" name="TextBox 3">
            <a:extLst>
              <a:ext uri="{FF2B5EF4-FFF2-40B4-BE49-F238E27FC236}">
                <a16:creationId xmlns:a16="http://schemas.microsoft.com/office/drawing/2014/main" id="{56E980F7-26EB-A7AF-5171-EB92720451B6}"/>
              </a:ext>
            </a:extLst>
          </p:cNvPr>
          <p:cNvSpPr txBox="1"/>
          <p:nvPr/>
        </p:nvSpPr>
        <p:spPr>
          <a:xfrm>
            <a:off x="594571" y="3058097"/>
            <a:ext cx="10203831" cy="1683602"/>
          </a:xfrm>
          <a:prstGeom prst="rect">
            <a:avLst/>
          </a:prstGeom>
          <a:noFill/>
        </p:spPr>
        <p:txBody>
          <a:bodyPr wrap="square" rtlCol="0">
            <a:spAutoFit/>
          </a:bodyPr>
          <a:lstStyle/>
          <a:p>
            <a:pPr>
              <a:lnSpc>
                <a:spcPct val="110000"/>
              </a:lnSpc>
            </a:pPr>
            <a:r>
              <a:rPr lang="en-US" sz="3200" dirty="0">
                <a:latin typeface="Outfit" pitchFamily="2" charset="0"/>
              </a:rPr>
              <a:t>Imagine that </a:t>
            </a:r>
            <a:r>
              <a:rPr lang="en-GB" sz="3200" dirty="0">
                <a:latin typeface="Outfit" pitchFamily="2" charset="0"/>
              </a:rPr>
              <a:t>blow away your feather </a:t>
            </a:r>
            <a:r>
              <a:rPr lang="en-US" sz="3200" dirty="0">
                <a:latin typeface="Outfit" pitchFamily="2" charset="0"/>
              </a:rPr>
              <a:t>is the hurt you felt when someone upset you. When you blow your feather, imagine that the hurt is floating away.</a:t>
            </a:r>
          </a:p>
        </p:txBody>
      </p:sp>
      <p:sp>
        <p:nvSpPr>
          <p:cNvPr id="2" name="Rounded Rectangle 1">
            <a:extLst>
              <a:ext uri="{FF2B5EF4-FFF2-40B4-BE49-F238E27FC236}">
                <a16:creationId xmlns:a16="http://schemas.microsoft.com/office/drawing/2014/main" id="{9211AB8D-5CD4-7E1A-5671-F38EA065E346}"/>
              </a:ext>
            </a:extLst>
          </p:cNvPr>
          <p:cNvSpPr/>
          <p:nvPr/>
        </p:nvSpPr>
        <p:spPr>
          <a:xfrm>
            <a:off x="8731405" y="461435"/>
            <a:ext cx="2955073" cy="17688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feather&#10;&#10;Description automatically generated">
            <a:extLst>
              <a:ext uri="{FF2B5EF4-FFF2-40B4-BE49-F238E27FC236}">
                <a16:creationId xmlns:a16="http://schemas.microsoft.com/office/drawing/2014/main" id="{D6279B4D-50B5-87DC-BD66-3E86CE5F4E33}"/>
              </a:ext>
            </a:extLst>
          </p:cNvPr>
          <p:cNvPicPr>
            <a:picLocks noChangeAspect="1"/>
          </p:cNvPicPr>
          <p:nvPr/>
        </p:nvPicPr>
        <p:blipFill>
          <a:blip r:embed="rId2"/>
          <a:stretch>
            <a:fillRect/>
          </a:stretch>
        </p:blipFill>
        <p:spPr>
          <a:xfrm>
            <a:off x="9035938" y="659337"/>
            <a:ext cx="2346005" cy="1373004"/>
          </a:xfrm>
          <a:prstGeom prst="rect">
            <a:avLst/>
          </a:prstGeom>
        </p:spPr>
      </p:pic>
    </p:spTree>
    <p:extLst>
      <p:ext uri="{BB962C8B-B14F-4D97-AF65-F5344CB8AC3E}">
        <p14:creationId xmlns:p14="http://schemas.microsoft.com/office/powerpoint/2010/main" val="1694469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8A8DE6CE-3D4A-689C-4AA0-5066AC2A5427}"/>
              </a:ext>
            </a:extLst>
          </p:cNvPr>
          <p:cNvSpPr/>
          <p:nvPr/>
        </p:nvSpPr>
        <p:spPr>
          <a:xfrm>
            <a:off x="594570" y="1767468"/>
            <a:ext cx="9352317"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would happen if you were always angry?</a:t>
            </a:r>
          </a:p>
        </p:txBody>
      </p:sp>
      <p:sp>
        <p:nvSpPr>
          <p:cNvPr id="4" name="Text Placeholder 1">
            <a:extLst>
              <a:ext uri="{FF2B5EF4-FFF2-40B4-BE49-F238E27FC236}">
                <a16:creationId xmlns:a16="http://schemas.microsoft.com/office/drawing/2014/main" id="{6148471B-DFA5-6222-E015-A711BFD9C3D4}"/>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Key Questions</a:t>
            </a:r>
          </a:p>
        </p:txBody>
      </p:sp>
      <p:sp>
        <p:nvSpPr>
          <p:cNvPr id="5" name="Rectangle: Rounded Corners 3">
            <a:extLst>
              <a:ext uri="{FF2B5EF4-FFF2-40B4-BE49-F238E27FC236}">
                <a16:creationId xmlns:a16="http://schemas.microsoft.com/office/drawing/2014/main" id="{9C21D16C-643A-14FC-D423-E43A6C4C8393}"/>
              </a:ext>
            </a:extLst>
          </p:cNvPr>
          <p:cNvSpPr/>
          <p:nvPr/>
        </p:nvSpPr>
        <p:spPr>
          <a:xfrm>
            <a:off x="594571" y="3226271"/>
            <a:ext cx="9352317"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Why is it important to forgive others?</a:t>
            </a:r>
          </a:p>
        </p:txBody>
      </p:sp>
    </p:spTree>
    <p:extLst>
      <p:ext uri="{BB962C8B-B14F-4D97-AF65-F5344CB8AC3E}">
        <p14:creationId xmlns:p14="http://schemas.microsoft.com/office/powerpoint/2010/main" val="4292006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27B45-3B30-8190-45E3-AF8DC42AAD09}"/>
            </a:ext>
          </a:extLst>
        </p:cNvPr>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DD29056D-4CD9-F1B6-EC73-E413F4B24C29}"/>
              </a:ext>
            </a:extLst>
          </p:cNvPr>
          <p:cNvSpPr/>
          <p:nvPr/>
        </p:nvSpPr>
        <p:spPr>
          <a:xfrm>
            <a:off x="594570" y="1795166"/>
            <a:ext cx="8147986"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does your body feel when you gently blow away the feather?</a:t>
            </a:r>
          </a:p>
        </p:txBody>
      </p:sp>
      <p:sp>
        <p:nvSpPr>
          <p:cNvPr id="4" name="Text Placeholder 1">
            <a:extLst>
              <a:ext uri="{FF2B5EF4-FFF2-40B4-BE49-F238E27FC236}">
                <a16:creationId xmlns:a16="http://schemas.microsoft.com/office/drawing/2014/main" id="{FCF2DCC4-22FE-E1C2-D1D4-F5214A06C2F5}"/>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Key Questions</a:t>
            </a:r>
          </a:p>
        </p:txBody>
      </p:sp>
      <p:sp>
        <p:nvSpPr>
          <p:cNvPr id="7" name="Rectangle: Rounded Corners 3">
            <a:extLst>
              <a:ext uri="{FF2B5EF4-FFF2-40B4-BE49-F238E27FC236}">
                <a16:creationId xmlns:a16="http://schemas.microsoft.com/office/drawing/2014/main" id="{6CB82598-5031-9A17-BCE0-7BCF82FD7B21}"/>
              </a:ext>
            </a:extLst>
          </p:cNvPr>
          <p:cNvSpPr/>
          <p:nvPr/>
        </p:nvSpPr>
        <p:spPr>
          <a:xfrm>
            <a:off x="594571" y="3832327"/>
            <a:ext cx="8147985"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else could you do?</a:t>
            </a:r>
          </a:p>
        </p:txBody>
      </p:sp>
    </p:spTree>
    <p:extLst>
      <p:ext uri="{BB962C8B-B14F-4D97-AF65-F5344CB8AC3E}">
        <p14:creationId xmlns:p14="http://schemas.microsoft.com/office/powerpoint/2010/main" val="3817238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806-F1FB-1BEB-AA50-3F7EF8FF6D26}"/>
              </a:ext>
            </a:extLst>
          </p:cNvPr>
          <p:cNvSpPr>
            <a:spLocks noGrp="1"/>
          </p:cNvSpPr>
          <p:nvPr>
            <p:ph type="title"/>
          </p:nvPr>
        </p:nvSpPr>
        <p:spPr/>
        <p:txBody>
          <a:bodyPr/>
          <a:lstStyle/>
          <a:p>
            <a:r>
              <a:rPr lang="en-US" dirty="0" err="1"/>
              <a:t>Practising</a:t>
            </a:r>
            <a:r>
              <a:rPr lang="en-US" dirty="0"/>
              <a:t> Forgiveness</a:t>
            </a:r>
          </a:p>
        </p:txBody>
      </p:sp>
    </p:spTree>
    <p:extLst>
      <p:ext uri="{BB962C8B-B14F-4D97-AF65-F5344CB8AC3E}">
        <p14:creationId xmlns:p14="http://schemas.microsoft.com/office/powerpoint/2010/main" val="56434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92A7F-1F18-0D2E-660B-FFC65DBC416C}"/>
              </a:ext>
            </a:extLst>
          </p:cNvPr>
          <p:cNvSpPr>
            <a:spLocks noGrp="1"/>
          </p:cNvSpPr>
          <p:nvPr>
            <p:ph type="body" sz="quarter" idx="10"/>
          </p:nvPr>
        </p:nvSpPr>
        <p:spPr/>
        <p:txBody>
          <a:bodyPr>
            <a:normAutofit/>
          </a:bodyPr>
          <a:lstStyle/>
          <a:p>
            <a:r>
              <a:rPr lang="en-US" dirty="0"/>
              <a:t>Ephesians 4:32 </a:t>
            </a:r>
          </a:p>
        </p:txBody>
      </p:sp>
      <p:sp>
        <p:nvSpPr>
          <p:cNvPr id="3" name="Text Placeholder 2">
            <a:extLst>
              <a:ext uri="{FF2B5EF4-FFF2-40B4-BE49-F238E27FC236}">
                <a16:creationId xmlns:a16="http://schemas.microsoft.com/office/drawing/2014/main" id="{70039D63-971B-EDAD-3178-F0490DDF6699}"/>
              </a:ext>
            </a:extLst>
          </p:cNvPr>
          <p:cNvSpPr>
            <a:spLocks noGrp="1"/>
          </p:cNvSpPr>
          <p:nvPr>
            <p:ph type="body" sz="quarter" idx="11"/>
          </p:nvPr>
        </p:nvSpPr>
        <p:spPr>
          <a:xfrm>
            <a:off x="2380791" y="2387815"/>
            <a:ext cx="7041989" cy="3575663"/>
          </a:xfrm>
        </p:spPr>
        <p:txBody>
          <a:bodyPr/>
          <a:lstStyle/>
          <a:p>
            <a:r>
              <a:rPr lang="en-US" dirty="0"/>
              <a:t>"Be kind and compassionate to one another, forgiving each other, just as in Christ, God forgave you."</a:t>
            </a:r>
          </a:p>
        </p:txBody>
      </p:sp>
    </p:spTree>
    <p:extLst>
      <p:ext uri="{BB962C8B-B14F-4D97-AF65-F5344CB8AC3E}">
        <p14:creationId xmlns:p14="http://schemas.microsoft.com/office/powerpoint/2010/main" val="2773647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0B61-09FD-2952-30F3-C169296E6A44}"/>
              </a:ext>
            </a:extLst>
          </p:cNvPr>
          <p:cNvSpPr>
            <a:spLocks noGrp="1"/>
          </p:cNvSpPr>
          <p:nvPr>
            <p:ph type="title"/>
          </p:nvPr>
        </p:nvSpPr>
        <p:spPr>
          <a:xfrm>
            <a:off x="1783786" y="3429000"/>
            <a:ext cx="8624428" cy="799148"/>
          </a:xfrm>
        </p:spPr>
        <p:txBody>
          <a:bodyPr/>
          <a:lstStyle/>
          <a:p>
            <a:r>
              <a:rPr lang="en-US" dirty="0">
                <a:latin typeface="Outfit"/>
              </a:rPr>
              <a:t>Can you think of times when we may need to forgive our friends? </a:t>
            </a:r>
            <a:br>
              <a:rPr lang="en-US" dirty="0"/>
            </a:br>
            <a:endParaRPr lang="en-US" dirty="0"/>
          </a:p>
        </p:txBody>
      </p:sp>
    </p:spTree>
    <p:extLst>
      <p:ext uri="{BB962C8B-B14F-4D97-AF65-F5344CB8AC3E}">
        <p14:creationId xmlns:p14="http://schemas.microsoft.com/office/powerpoint/2010/main" val="2525245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9B26-2067-14FB-E6AF-DD0A200AA3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B30572A-3408-A335-6443-0EF0FC16ED2A}"/>
              </a:ext>
            </a:extLst>
          </p:cNvPr>
          <p:cNvSpPr>
            <a:spLocks noGrp="1"/>
          </p:cNvSpPr>
          <p:nvPr>
            <p:ph type="body" sz="quarter" idx="10"/>
          </p:nvPr>
        </p:nvSpPr>
        <p:spPr>
          <a:xfrm>
            <a:off x="2439677" y="1848885"/>
            <a:ext cx="7496059" cy="2469388"/>
          </a:xfrm>
        </p:spPr>
        <p:txBody>
          <a:bodyPr/>
          <a:lstStyle/>
          <a:p>
            <a:r>
              <a:rPr lang="en-US" dirty="0"/>
              <a:t>Sometimes people upset or hurt us, these people can include our friends or family. It's okay to feel hurt, upset or even angry. We don't want to get stuck being angry as it stops us enjoying the good things in life.</a:t>
            </a:r>
          </a:p>
          <a:p>
            <a:r>
              <a:rPr lang="en-US" dirty="0"/>
              <a:t>When we forgive, it can feel we are ‘blowing the hurt out of our heart' and it can help us to feel calm and enjoy our day; we don’t want to be angry all the time.</a:t>
            </a:r>
          </a:p>
          <a:p>
            <a:endParaRPr lang="en-US" dirty="0"/>
          </a:p>
          <a:p>
            <a:endParaRPr lang="en-US" dirty="0"/>
          </a:p>
        </p:txBody>
      </p:sp>
    </p:spTree>
    <p:extLst>
      <p:ext uri="{BB962C8B-B14F-4D97-AF65-F5344CB8AC3E}">
        <p14:creationId xmlns:p14="http://schemas.microsoft.com/office/powerpoint/2010/main" val="83328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8315BF-8817-668D-E8AF-09BA3474B586}"/>
              </a:ext>
            </a:extLst>
          </p:cNvPr>
          <p:cNvSpPr>
            <a:spLocks noGrp="1"/>
          </p:cNvSpPr>
          <p:nvPr>
            <p:ph type="body" sz="quarter" idx="10"/>
          </p:nvPr>
        </p:nvSpPr>
        <p:spPr>
          <a:xfrm>
            <a:off x="2911626" y="1848884"/>
            <a:ext cx="8206140" cy="4099669"/>
          </a:xfrm>
        </p:spPr>
        <p:txBody>
          <a:bodyPr/>
          <a:lstStyle/>
          <a:p>
            <a:r>
              <a:rPr lang="en-US" dirty="0"/>
              <a:t>Dear God,</a:t>
            </a:r>
          </a:p>
          <a:p>
            <a:endParaRPr lang="en-US" dirty="0"/>
          </a:p>
          <a:p>
            <a:r>
              <a:rPr lang="en-US" dirty="0"/>
              <a:t>We know that sometimes people may do the wrong thing and make choices that may upset or anger us. Help us to let go of our anger so that we can find peace within ourselves. </a:t>
            </a:r>
          </a:p>
          <a:p>
            <a:endParaRPr lang="en-US" dirty="0"/>
          </a:p>
          <a:p>
            <a:r>
              <a:rPr lang="en-US" dirty="0"/>
              <a:t>May we continue to </a:t>
            </a:r>
            <a:r>
              <a:rPr lang="en-US" dirty="0" err="1"/>
              <a:t>practise</a:t>
            </a:r>
            <a:r>
              <a:rPr lang="en-US" dirty="0"/>
              <a:t> forgiveness and show more kindness to one another, making our world a better place.</a:t>
            </a:r>
          </a:p>
          <a:p>
            <a:endParaRPr lang="en-US" dirty="0"/>
          </a:p>
          <a:p>
            <a:r>
              <a:rPr lang="en-US"/>
              <a:t>Amen. </a:t>
            </a:r>
            <a:endParaRPr lang="en-US" dirty="0"/>
          </a:p>
        </p:txBody>
      </p:sp>
    </p:spTree>
    <p:extLst>
      <p:ext uri="{BB962C8B-B14F-4D97-AF65-F5344CB8AC3E}">
        <p14:creationId xmlns:p14="http://schemas.microsoft.com/office/powerpoint/2010/main" val="558160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96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Are we braver than we think?</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laughing&#10;&#10;AI-generated content may be incorrect.">
            <a:hlinkClick r:id="rId2"/>
            <a:extLst>
              <a:ext uri="{FF2B5EF4-FFF2-40B4-BE49-F238E27FC236}">
                <a16:creationId xmlns:a16="http://schemas.microsoft.com/office/drawing/2014/main" id="{D8AE2970-CBF4-1846-F54C-C0E4AEA1857F}"/>
              </a:ext>
            </a:extLst>
          </p:cNvPr>
          <p:cNvPicPr>
            <a:picLocks noChangeAspect="1"/>
          </p:cNvPicPr>
          <p:nvPr/>
        </p:nvPicPr>
        <p:blipFill>
          <a:blip r:embed="rId3"/>
          <a:srcRect t="11877" b="11877"/>
          <a:stretch>
            <a:fillRect/>
          </a:stretch>
        </p:blipFill>
        <p:spPr>
          <a:xfrm>
            <a:off x="2209799" y="1576816"/>
            <a:ext cx="7772400" cy="4738924"/>
          </a:xfrm>
          <a:prstGeom prst="roundRect">
            <a:avLst>
              <a:gd name="adj" fmla="val 9039"/>
            </a:avLst>
          </a:prstGeom>
        </p:spPr>
      </p:pic>
      <p:grpSp>
        <p:nvGrpSpPr>
          <p:cNvPr id="4" name="Group 3">
            <a:extLst>
              <a:ext uri="{FF2B5EF4-FFF2-40B4-BE49-F238E27FC236}">
                <a16:creationId xmlns:a16="http://schemas.microsoft.com/office/drawing/2014/main" id="{97C3E316-1B06-07C4-DA30-2B3E368E03F0}"/>
              </a:ext>
            </a:extLst>
          </p:cNvPr>
          <p:cNvGrpSpPr/>
          <p:nvPr/>
        </p:nvGrpSpPr>
        <p:grpSpPr>
          <a:xfrm>
            <a:off x="5572962" y="3423241"/>
            <a:ext cx="1046074" cy="1046074"/>
            <a:chOff x="5572963" y="2905963"/>
            <a:chExt cx="1046074" cy="1046074"/>
          </a:xfrm>
        </p:grpSpPr>
        <p:sp>
          <p:nvSpPr>
            <p:cNvPr id="5" name="Oval 4">
              <a:extLst>
                <a:ext uri="{FF2B5EF4-FFF2-40B4-BE49-F238E27FC236}">
                  <a16:creationId xmlns:a16="http://schemas.microsoft.com/office/drawing/2014/main" id="{9E230725-86B8-0E51-1963-52F615DC15F0}"/>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D63CB65F-B543-D5B2-AD10-92C1D39802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7" name="Text Placeholder 1">
            <a:extLst>
              <a:ext uri="{FF2B5EF4-FFF2-40B4-BE49-F238E27FC236}">
                <a16:creationId xmlns:a16="http://schemas.microsoft.com/office/drawing/2014/main" id="{79839AFA-F5FE-450A-65E9-93347E637A94}"/>
              </a:ext>
            </a:extLst>
          </p:cNvPr>
          <p:cNvSpPr txBox="1">
            <a:spLocks/>
          </p:cNvSpPr>
          <p:nvPr/>
        </p:nvSpPr>
        <p:spPr>
          <a:xfrm>
            <a:off x="594571" y="363199"/>
            <a:ext cx="10750369"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This is Our World by </a:t>
            </a:r>
            <a:r>
              <a:rPr lang="en-US" sz="4400" b="1" dirty="0" err="1"/>
              <a:t>iSingPop</a:t>
            </a:r>
            <a:endParaRPr lang="en-US" sz="4400" b="1" dirty="0"/>
          </a:p>
        </p:txBody>
      </p:sp>
    </p:spTree>
    <p:extLst>
      <p:ext uri="{BB962C8B-B14F-4D97-AF65-F5344CB8AC3E}">
        <p14:creationId xmlns:p14="http://schemas.microsoft.com/office/powerpoint/2010/main" val="424598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A5CC-1F67-8CE3-07BD-9CEDE2CBFED7}"/>
              </a:ext>
            </a:extLst>
          </p:cNvPr>
          <p:cNvSpPr>
            <a:spLocks noGrp="1"/>
          </p:cNvSpPr>
          <p:nvPr>
            <p:ph type="title"/>
          </p:nvPr>
        </p:nvSpPr>
        <p:spPr>
          <a:xfrm>
            <a:off x="1096054" y="4031423"/>
            <a:ext cx="9999892" cy="1069975"/>
          </a:xfrm>
        </p:spPr>
        <p:txBody>
          <a:bodyPr/>
          <a:lstStyle/>
          <a:p>
            <a:r>
              <a:rPr lang="en-US" dirty="0"/>
              <a:t>A Story About Self Control</a:t>
            </a:r>
          </a:p>
        </p:txBody>
      </p:sp>
    </p:spTree>
    <p:extLst>
      <p:ext uri="{BB962C8B-B14F-4D97-AF65-F5344CB8AC3E}">
        <p14:creationId xmlns:p14="http://schemas.microsoft.com/office/powerpoint/2010/main" val="247938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ED3428C-2036-B42B-BE0E-B9BFAFA58CFE}"/>
              </a:ext>
            </a:extLst>
          </p:cNvPr>
          <p:cNvPicPr>
            <a:picLocks noChangeAspect="1"/>
          </p:cNvPicPr>
          <p:nvPr/>
        </p:nvPicPr>
        <p:blipFill>
          <a:blip r:embed="rId4"/>
          <a:srcRect l="234" r="389"/>
          <a:stretch/>
        </p:blipFill>
        <p:spPr>
          <a:xfrm>
            <a:off x="1312127" y="1524735"/>
            <a:ext cx="9567746" cy="4616605"/>
          </a:xfrm>
          <a:prstGeom prst="roundRect">
            <a:avLst>
              <a:gd name="adj" fmla="val 7375"/>
            </a:avLst>
          </a:prstGeom>
        </p:spPr>
      </p:pic>
      <p:grpSp>
        <p:nvGrpSpPr>
          <p:cNvPr id="3" name="Group 2">
            <a:extLst>
              <a:ext uri="{FF2B5EF4-FFF2-40B4-BE49-F238E27FC236}">
                <a16:creationId xmlns:a16="http://schemas.microsoft.com/office/drawing/2014/main" id="{EA667C4E-BA70-2B52-30E9-4D51253A51DA}"/>
              </a:ext>
            </a:extLst>
          </p:cNvPr>
          <p:cNvGrpSpPr/>
          <p:nvPr/>
        </p:nvGrpSpPr>
        <p:grpSpPr>
          <a:xfrm>
            <a:off x="5572962" y="3310000"/>
            <a:ext cx="1046074" cy="1046074"/>
            <a:chOff x="5572963" y="2905963"/>
            <a:chExt cx="1046074" cy="1046074"/>
          </a:xfrm>
        </p:grpSpPr>
        <p:sp>
          <p:nvSpPr>
            <p:cNvPr id="4" name="Oval 3">
              <a:extLst>
                <a:ext uri="{FF2B5EF4-FFF2-40B4-BE49-F238E27FC236}">
                  <a16:creationId xmlns:a16="http://schemas.microsoft.com/office/drawing/2014/main" id="{150B9F72-E6AC-C49B-A06C-40CFA143B308}"/>
                </a:ext>
              </a:extLst>
            </p:cNvPr>
            <p:cNvSpPr/>
            <p:nvPr/>
          </p:nvSpPr>
          <p:spPr>
            <a:xfrm>
              <a:off x="5572963" y="2905963"/>
              <a:ext cx="1046074" cy="1046074"/>
            </a:xfrm>
            <a:prstGeom prst="ellipse">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Graphic 4" descr="Play with solid fill">
              <a:extLst>
                <a:ext uri="{FF2B5EF4-FFF2-40B4-BE49-F238E27FC236}">
                  <a16:creationId xmlns:a16="http://schemas.microsoft.com/office/drawing/2014/main" id="{9FFF4ADE-5524-F71A-1586-4C298DAF5F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95855" y="3192280"/>
              <a:ext cx="473439" cy="473439"/>
            </a:xfrm>
            <a:prstGeom prst="rect">
              <a:avLst/>
            </a:prstGeom>
          </p:spPr>
        </p:pic>
      </p:grpSp>
      <p:sp>
        <p:nvSpPr>
          <p:cNvPr id="6" name="Text Placeholder 1">
            <a:extLst>
              <a:ext uri="{FF2B5EF4-FFF2-40B4-BE49-F238E27FC236}">
                <a16:creationId xmlns:a16="http://schemas.microsoft.com/office/drawing/2014/main" id="{F5C57AD8-0EED-3D1E-E608-C8635D4C1D45}"/>
              </a:ext>
            </a:extLst>
          </p:cNvPr>
          <p:cNvSpPr txBox="1">
            <a:spLocks/>
          </p:cNvSpPr>
          <p:nvPr/>
        </p:nvSpPr>
        <p:spPr>
          <a:xfrm>
            <a:off x="2298776" y="418211"/>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The Moon Gig</a:t>
            </a:r>
          </a:p>
        </p:txBody>
      </p:sp>
    </p:spTree>
    <p:extLst>
      <p:ext uri="{BB962C8B-B14F-4D97-AF65-F5344CB8AC3E}">
        <p14:creationId xmlns:p14="http://schemas.microsoft.com/office/powerpoint/2010/main" val="340533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97B4F436-02C2-BCF2-6E46-3DF794A63D53}"/>
              </a:ext>
            </a:extLst>
          </p:cNvPr>
          <p:cNvSpPr/>
          <p:nvPr/>
        </p:nvSpPr>
        <p:spPr>
          <a:xfrm>
            <a:off x="594571" y="3955717"/>
            <a:ext cx="8716696"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How did CJ’s feelings affect the rest of the Cheeky Pandas?</a:t>
            </a:r>
          </a:p>
        </p:txBody>
      </p:sp>
      <p:sp>
        <p:nvSpPr>
          <p:cNvPr id="4" name="Text Placeholder 1">
            <a:extLst>
              <a:ext uri="{FF2B5EF4-FFF2-40B4-BE49-F238E27FC236}">
                <a16:creationId xmlns:a16="http://schemas.microsoft.com/office/drawing/2014/main" id="{1BBACE9C-F648-15F7-388B-72A04A39A7E2}"/>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t>Discussion</a:t>
            </a:r>
          </a:p>
        </p:txBody>
      </p:sp>
      <p:sp>
        <p:nvSpPr>
          <p:cNvPr id="5" name="Rectangle: Rounded Corners 3">
            <a:extLst>
              <a:ext uri="{FF2B5EF4-FFF2-40B4-BE49-F238E27FC236}">
                <a16:creationId xmlns:a16="http://schemas.microsoft.com/office/drawing/2014/main" id="{E4F737E1-4DED-D6D5-D9F6-CA8065B02083}"/>
              </a:ext>
            </a:extLst>
          </p:cNvPr>
          <p:cNvSpPr/>
          <p:nvPr/>
        </p:nvSpPr>
        <p:spPr>
          <a:xfrm>
            <a:off x="594571" y="1768281"/>
            <a:ext cx="8716696"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Why do you think CJ got so frustrated during the Moon Gig?</a:t>
            </a:r>
          </a:p>
        </p:txBody>
      </p:sp>
    </p:spTree>
    <p:extLst>
      <p:ext uri="{BB962C8B-B14F-4D97-AF65-F5344CB8AC3E}">
        <p14:creationId xmlns:p14="http://schemas.microsoft.com/office/powerpoint/2010/main" val="169561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B4FCA-C47A-0EB9-B3C2-33C11A5CE411}"/>
            </a:ext>
          </a:extLst>
        </p:cNvPr>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3434874A-D099-59FC-6231-E8239F6E81D2}"/>
              </a:ext>
            </a:extLst>
          </p:cNvPr>
          <p:cNvSpPr/>
          <p:nvPr/>
        </p:nvSpPr>
        <p:spPr>
          <a:xfrm>
            <a:off x="594570" y="2961188"/>
            <a:ext cx="10344776"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can we do when we feel angry or overwhelmed, like CJ did?</a:t>
            </a:r>
          </a:p>
        </p:txBody>
      </p:sp>
      <p:sp>
        <p:nvSpPr>
          <p:cNvPr id="4" name="Text Placeholder 1">
            <a:extLst>
              <a:ext uri="{FF2B5EF4-FFF2-40B4-BE49-F238E27FC236}">
                <a16:creationId xmlns:a16="http://schemas.microsoft.com/office/drawing/2014/main" id="{AE03BBDF-5357-175C-1658-D2195967B734}"/>
              </a:ext>
            </a:extLst>
          </p:cNvPr>
          <p:cNvSpPr txBox="1">
            <a:spLocks/>
          </p:cNvSpPr>
          <p:nvPr/>
        </p:nvSpPr>
        <p:spPr>
          <a:xfrm>
            <a:off x="594571" y="639649"/>
            <a:ext cx="7594445"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a:t>Discussion</a:t>
            </a:r>
            <a:endParaRPr lang="en-US" sz="4400" b="1" dirty="0"/>
          </a:p>
        </p:txBody>
      </p:sp>
      <p:sp>
        <p:nvSpPr>
          <p:cNvPr id="5" name="Rectangle: Rounded Corners 3">
            <a:extLst>
              <a:ext uri="{FF2B5EF4-FFF2-40B4-BE49-F238E27FC236}">
                <a16:creationId xmlns:a16="http://schemas.microsoft.com/office/drawing/2014/main" id="{B825F619-78EB-F65D-B535-5ECFC3BCDF00}"/>
              </a:ext>
            </a:extLst>
          </p:cNvPr>
          <p:cNvSpPr/>
          <p:nvPr/>
        </p:nvSpPr>
        <p:spPr>
          <a:xfrm>
            <a:off x="594570" y="1687362"/>
            <a:ext cx="10344775"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What helped CJ calm down and think more clearly?</a:t>
            </a:r>
          </a:p>
        </p:txBody>
      </p:sp>
      <p:sp>
        <p:nvSpPr>
          <p:cNvPr id="2" name="Rectangle: Rounded Corners 3">
            <a:extLst>
              <a:ext uri="{FF2B5EF4-FFF2-40B4-BE49-F238E27FC236}">
                <a16:creationId xmlns:a16="http://schemas.microsoft.com/office/drawing/2014/main" id="{E4D1DF3A-58C3-FAA8-BC60-417697B0E752}"/>
              </a:ext>
            </a:extLst>
          </p:cNvPr>
          <p:cNvSpPr/>
          <p:nvPr/>
        </p:nvSpPr>
        <p:spPr>
          <a:xfrm>
            <a:off x="594569" y="4813372"/>
            <a:ext cx="10344776"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US" sz="3200" dirty="0">
                <a:latin typeface="Outfit" pitchFamily="2" charset="0"/>
              </a:rPr>
              <a:t>Why is it important to use self-control, even when things don’t go our way?</a:t>
            </a:r>
          </a:p>
        </p:txBody>
      </p:sp>
    </p:spTree>
    <p:extLst>
      <p:ext uri="{BB962C8B-B14F-4D97-AF65-F5344CB8AC3E}">
        <p14:creationId xmlns:p14="http://schemas.microsoft.com/office/powerpoint/2010/main" val="723809857"/>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4C5C2AF6-A12C-4D1B-87C5-F23EC22E56A5}">
  <ds:schemaRefs>
    <ds:schemaRef ds:uri="http://schemas.microsoft.com/sharepoint/v3/contenttype/forms"/>
  </ds:schemaRefs>
</ds:datastoreItem>
</file>

<file path=customXml/itemProps2.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docProps/app.xml><?xml version="1.0" encoding="utf-8"?>
<Properties xmlns="http://schemas.openxmlformats.org/officeDocument/2006/extended-properties" xmlns:vt="http://schemas.openxmlformats.org/officeDocument/2006/docPropsVTypes">
  <Template>Difference</Template>
  <TotalTime>515</TotalTime>
  <Words>481</Words>
  <Application>Microsoft Macintosh PowerPoint</Application>
  <PresentationFormat>Widescreen</PresentationFormat>
  <Paragraphs>50</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A Story About Self Control</vt:lpstr>
      <vt:lpstr>PowerPoint Presentation</vt:lpstr>
      <vt:lpstr>PowerPoint Presentation</vt:lpstr>
      <vt:lpstr>PowerPoint Presentation</vt:lpstr>
      <vt:lpstr>Learning How to Forgive</vt:lpstr>
      <vt:lpstr>PowerPoint Presentation</vt:lpstr>
      <vt:lpstr>PowerPoint Presentation</vt:lpstr>
      <vt:lpstr>PowerPoint Presentation</vt:lpstr>
      <vt:lpstr>PowerPoint Presentation</vt:lpstr>
      <vt:lpstr>Practising Forgiveness</vt:lpstr>
      <vt:lpstr>PowerPoint Presentation</vt:lpstr>
      <vt:lpstr>Can you think of times when we may need to forgive our friends?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445</cp:revision>
  <dcterms:created xsi:type="dcterms:W3CDTF">2024-02-02T13:02:07Z</dcterms:created>
  <dcterms:modified xsi:type="dcterms:W3CDTF">2025-07-22T08:45:33Z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