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393" r:id="rId5"/>
    <p:sldId id="427" r:id="rId6"/>
    <p:sldId id="389" r:id="rId7"/>
    <p:sldId id="487" r:id="rId8"/>
    <p:sldId id="474" r:id="rId9"/>
    <p:sldId id="475" r:id="rId10"/>
    <p:sldId id="476" r:id="rId11"/>
    <p:sldId id="477" r:id="rId12"/>
    <p:sldId id="478" r:id="rId13"/>
    <p:sldId id="479" r:id="rId14"/>
    <p:sldId id="480" r:id="rId15"/>
    <p:sldId id="414" r:id="rId16"/>
    <p:sldId id="481" r:id="rId17"/>
    <p:sldId id="482" r:id="rId18"/>
    <p:sldId id="483" r:id="rId19"/>
    <p:sldId id="484" r:id="rId20"/>
    <p:sldId id="415" r:id="rId21"/>
    <p:sldId id="486" r:id="rId22"/>
    <p:sldId id="406" r:id="rId23"/>
    <p:sldId id="30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49E80"/>
    <a:srgbClr val="00B5FF"/>
    <a:srgbClr val="A72327"/>
    <a:srgbClr val="00628C"/>
    <a:srgbClr val="4BA0C1"/>
    <a:srgbClr val="C67673"/>
    <a:srgbClr val="93BAA6"/>
    <a:srgbClr val="C4D6CB"/>
    <a:srgbClr val="ED6921"/>
    <a:srgbClr val="FAC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33"/>
    <p:restoredTop sz="94795"/>
  </p:normalViewPr>
  <p:slideViewPr>
    <p:cSldViewPr snapToGrid="0">
      <p:cViewPr varScale="1">
        <p:scale>
          <a:sx n="120" d="100"/>
          <a:sy n="120" d="100"/>
        </p:scale>
        <p:origin x="1120"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7/17/25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white circle with a blue background&#10;&#10;AI-generated content may be incorrect.">
            <a:extLst>
              <a:ext uri="{FF2B5EF4-FFF2-40B4-BE49-F238E27FC236}">
                <a16:creationId xmlns:a16="http://schemas.microsoft.com/office/drawing/2014/main" id="{347EC8F3-3FE6-45C6-0291-A809ABA6175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58367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descr="A group of children in school uniforms&#10;&#10;AI-generated content may be incorrect.">
            <a:extLst>
              <a:ext uri="{FF2B5EF4-FFF2-40B4-BE49-F238E27FC236}">
                <a16:creationId xmlns:a16="http://schemas.microsoft.com/office/drawing/2014/main" id="{0D3D1264-A181-EEF3-7567-12AB3122940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7/17/25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7" r:id="rId12"/>
    <p:sldLayoutId id="2147483680" r:id="rId13"/>
    <p:sldLayoutId id="2147483679" r:id="rId14"/>
    <p:sldLayoutId id="2147483657" r:id="rId15"/>
    <p:sldLayoutId id="2147483655" r:id="rId16"/>
    <p:sldLayoutId id="2147483653" r:id="rId17"/>
    <p:sldLayoutId id="2147483660" r:id="rId18"/>
    <p:sldLayoutId id="2147483654" r:id="rId19"/>
    <p:sldLayoutId id="2147483681" r:id="rId20"/>
    <p:sldLayoutId id="2147483664" r:id="rId21"/>
    <p:sldLayoutId id="2147483685" r:id="rId22"/>
    <p:sldLayoutId id="2147483686" r:id="rId23"/>
    <p:sldLayoutId id="2147483667" r:id="rId24"/>
    <p:sldLayoutId id="2147483683" r:id="rId25"/>
    <p:sldLayoutId id="2147483682" r:id="rId26"/>
    <p:sldLayoutId id="2147483668" r:id="rId27"/>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DCC0B-F69A-A7D5-2829-946EDA372D69}"/>
              </a:ext>
            </a:extLst>
          </p:cNvPr>
          <p:cNvSpPr>
            <a:spLocks noGrp="1"/>
          </p:cNvSpPr>
          <p:nvPr>
            <p:ph type="title"/>
          </p:nvPr>
        </p:nvSpPr>
        <p:spPr/>
        <p:txBody>
          <a:bodyPr/>
          <a:lstStyle/>
          <a:p>
            <a:r>
              <a:rPr lang="en-US" dirty="0"/>
              <a:t>Debate</a:t>
            </a:r>
          </a:p>
        </p:txBody>
      </p:sp>
    </p:spTree>
    <p:extLst>
      <p:ext uri="{BB962C8B-B14F-4D97-AF65-F5344CB8AC3E}">
        <p14:creationId xmlns:p14="http://schemas.microsoft.com/office/powerpoint/2010/main" val="684289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and giving a thumbs down and a thumbs down&#10;&#10;AI-generated content may be incorrect.">
            <a:extLst>
              <a:ext uri="{FF2B5EF4-FFF2-40B4-BE49-F238E27FC236}">
                <a16:creationId xmlns:a16="http://schemas.microsoft.com/office/drawing/2014/main" id="{A9F5D3EA-0A89-D9EC-3B17-B92929028298}"/>
              </a:ext>
            </a:extLst>
          </p:cNvPr>
          <p:cNvPicPr>
            <a:picLocks noChangeAspect="1"/>
          </p:cNvPicPr>
          <p:nvPr/>
        </p:nvPicPr>
        <p:blipFill>
          <a:blip r:embed="rId2"/>
          <a:srcRect l="23981" t="-190" r="23745"/>
          <a:stretch>
            <a:fillRect/>
          </a:stretch>
        </p:blipFill>
        <p:spPr>
          <a:xfrm>
            <a:off x="6822557" y="0"/>
            <a:ext cx="5369443" cy="6858000"/>
          </a:xfrm>
          <a:prstGeom prst="rect">
            <a:avLst/>
          </a:prstGeom>
        </p:spPr>
      </p:pic>
      <p:sp>
        <p:nvSpPr>
          <p:cNvPr id="3" name="Rectangle: Rounded Corners 3">
            <a:extLst>
              <a:ext uri="{FF2B5EF4-FFF2-40B4-BE49-F238E27FC236}">
                <a16:creationId xmlns:a16="http://schemas.microsoft.com/office/drawing/2014/main" id="{A1255978-49AE-E01B-9E50-35325D382F48}"/>
              </a:ext>
            </a:extLst>
          </p:cNvPr>
          <p:cNvSpPr/>
          <p:nvPr/>
        </p:nvSpPr>
        <p:spPr>
          <a:xfrm>
            <a:off x="594573" y="2847360"/>
            <a:ext cx="6516090"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Team A: Agree/For</a:t>
            </a:r>
          </a:p>
        </p:txBody>
      </p:sp>
      <p:sp>
        <p:nvSpPr>
          <p:cNvPr id="4" name="Rectangle: Rounded Corners 3">
            <a:extLst>
              <a:ext uri="{FF2B5EF4-FFF2-40B4-BE49-F238E27FC236}">
                <a16:creationId xmlns:a16="http://schemas.microsoft.com/office/drawing/2014/main" id="{F95D8970-DF8F-0DE8-A5AB-B53D8D51F134}"/>
              </a:ext>
            </a:extLst>
          </p:cNvPr>
          <p:cNvSpPr/>
          <p:nvPr/>
        </p:nvSpPr>
        <p:spPr>
          <a:xfrm>
            <a:off x="594573" y="4383676"/>
            <a:ext cx="6516090"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Team B: Disagree/Against</a:t>
            </a:r>
          </a:p>
        </p:txBody>
      </p:sp>
      <p:sp>
        <p:nvSpPr>
          <p:cNvPr id="5" name="Text Placeholder 1">
            <a:extLst>
              <a:ext uri="{FF2B5EF4-FFF2-40B4-BE49-F238E27FC236}">
                <a16:creationId xmlns:a16="http://schemas.microsoft.com/office/drawing/2014/main" id="{009B0C5C-188A-C925-BFC0-26C3C40037D5}"/>
              </a:ext>
            </a:extLst>
          </p:cNvPr>
          <p:cNvSpPr txBox="1">
            <a:spLocks/>
          </p:cNvSpPr>
          <p:nvPr/>
        </p:nvSpPr>
        <p:spPr>
          <a:xfrm>
            <a:off x="594573" y="803838"/>
            <a:ext cx="5880655" cy="1014412"/>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Motion: Being strange is a bad thing?</a:t>
            </a:r>
          </a:p>
        </p:txBody>
      </p:sp>
    </p:spTree>
    <p:extLst>
      <p:ext uri="{BB962C8B-B14F-4D97-AF65-F5344CB8AC3E}">
        <p14:creationId xmlns:p14="http://schemas.microsoft.com/office/powerpoint/2010/main" val="1414879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F38659-0A23-2DE4-9320-DF321710BB52}"/>
              </a:ext>
            </a:extLst>
          </p:cNvPr>
          <p:cNvSpPr>
            <a:spLocks noGrp="1"/>
          </p:cNvSpPr>
          <p:nvPr>
            <p:ph type="body" sz="quarter" idx="10"/>
          </p:nvPr>
        </p:nvSpPr>
        <p:spPr>
          <a:xfrm>
            <a:off x="2380791" y="1272346"/>
            <a:ext cx="6506731" cy="854628"/>
          </a:xfrm>
        </p:spPr>
        <p:txBody>
          <a:bodyPr>
            <a:noAutofit/>
          </a:bodyPr>
          <a:lstStyle/>
          <a:p>
            <a:r>
              <a:rPr lang="en-GB" dirty="0">
                <a:latin typeface="Outfit"/>
              </a:rPr>
              <a:t>1 Corinthians 12:12  </a:t>
            </a:r>
            <a:br>
              <a:rPr lang="en-GB" dirty="0">
                <a:latin typeface="Outfit"/>
              </a:rPr>
            </a:br>
            <a:endParaRPr lang="en-US" dirty="0"/>
          </a:p>
        </p:txBody>
      </p:sp>
      <p:sp>
        <p:nvSpPr>
          <p:cNvPr id="3" name="Text Placeholder 2">
            <a:extLst>
              <a:ext uri="{FF2B5EF4-FFF2-40B4-BE49-F238E27FC236}">
                <a16:creationId xmlns:a16="http://schemas.microsoft.com/office/drawing/2014/main" id="{41AAA4A4-346D-773A-9D68-AE58DA11246E}"/>
              </a:ext>
            </a:extLst>
          </p:cNvPr>
          <p:cNvSpPr>
            <a:spLocks noGrp="1"/>
          </p:cNvSpPr>
          <p:nvPr>
            <p:ph type="body" sz="quarter" idx="11"/>
          </p:nvPr>
        </p:nvSpPr>
        <p:spPr>
          <a:xfrm>
            <a:off x="2380791" y="2387815"/>
            <a:ext cx="7577248" cy="3575663"/>
          </a:xfrm>
        </p:spPr>
        <p:txBody>
          <a:bodyPr/>
          <a:lstStyle/>
          <a:p>
            <a:r>
              <a:rPr lang="en-US" dirty="0"/>
              <a:t>"For just as the body is one and has many members, and all the members of the body, though many, are one body, so it is with Christ."</a:t>
            </a:r>
          </a:p>
        </p:txBody>
      </p:sp>
    </p:spTree>
    <p:extLst>
      <p:ext uri="{BB962C8B-B14F-4D97-AF65-F5344CB8AC3E}">
        <p14:creationId xmlns:p14="http://schemas.microsoft.com/office/powerpoint/2010/main" val="2746421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63120-F6D5-7A2B-6C2F-E2ED63B95BC5}"/>
              </a:ext>
            </a:extLst>
          </p:cNvPr>
          <p:cNvSpPr>
            <a:spLocks noGrp="1"/>
          </p:cNvSpPr>
          <p:nvPr>
            <p:ph type="title"/>
          </p:nvPr>
        </p:nvSpPr>
        <p:spPr/>
        <p:txBody>
          <a:bodyPr/>
          <a:lstStyle/>
          <a:p>
            <a:r>
              <a:rPr lang="en-US" dirty="0"/>
              <a:t>There is beauty in diversity.</a:t>
            </a:r>
          </a:p>
        </p:txBody>
      </p:sp>
    </p:spTree>
    <p:extLst>
      <p:ext uri="{BB962C8B-B14F-4D97-AF65-F5344CB8AC3E}">
        <p14:creationId xmlns:p14="http://schemas.microsoft.com/office/powerpoint/2010/main" val="3064565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569AB6-916F-8376-8F4B-BF07E1CADE74}"/>
              </a:ext>
            </a:extLst>
          </p:cNvPr>
          <p:cNvSpPr>
            <a:spLocks noGrp="1"/>
          </p:cNvSpPr>
          <p:nvPr>
            <p:ph type="body" sz="quarter" idx="10"/>
          </p:nvPr>
        </p:nvSpPr>
        <p:spPr/>
        <p:txBody>
          <a:bodyPr/>
          <a:lstStyle/>
          <a:p>
            <a:r>
              <a:rPr lang="en-US" dirty="0"/>
              <a:t>Coral Reef: Bio-diversity</a:t>
            </a:r>
          </a:p>
        </p:txBody>
      </p:sp>
      <p:pic>
        <p:nvPicPr>
          <p:cNvPr id="3" name="Picture 2">
            <a:extLst>
              <a:ext uri="{FF2B5EF4-FFF2-40B4-BE49-F238E27FC236}">
                <a16:creationId xmlns:a16="http://schemas.microsoft.com/office/drawing/2014/main" id="{DE687A1B-2EED-5E46-B8EF-6D5CEEED7355}"/>
              </a:ext>
            </a:extLst>
          </p:cNvPr>
          <p:cNvPicPr>
            <a:picLocks noChangeAspect="1"/>
          </p:cNvPicPr>
          <p:nvPr/>
        </p:nvPicPr>
        <p:blipFill>
          <a:blip r:embed="rId2"/>
          <a:stretch>
            <a:fillRect/>
          </a:stretch>
        </p:blipFill>
        <p:spPr>
          <a:xfrm>
            <a:off x="550670" y="2970234"/>
            <a:ext cx="4233524" cy="2653009"/>
          </a:xfrm>
          <a:prstGeom prst="roundRect">
            <a:avLst>
              <a:gd name="adj" fmla="val 13039"/>
            </a:avLst>
          </a:prstGeom>
        </p:spPr>
      </p:pic>
      <p:pic>
        <p:nvPicPr>
          <p:cNvPr id="4" name="Picture 3">
            <a:extLst>
              <a:ext uri="{FF2B5EF4-FFF2-40B4-BE49-F238E27FC236}">
                <a16:creationId xmlns:a16="http://schemas.microsoft.com/office/drawing/2014/main" id="{C1248E70-F68B-D23B-B928-33C92757D484}"/>
              </a:ext>
            </a:extLst>
          </p:cNvPr>
          <p:cNvPicPr>
            <a:picLocks noChangeAspect="1"/>
          </p:cNvPicPr>
          <p:nvPr/>
        </p:nvPicPr>
        <p:blipFill>
          <a:blip r:embed="rId3"/>
          <a:stretch>
            <a:fillRect/>
          </a:stretch>
        </p:blipFill>
        <p:spPr>
          <a:xfrm>
            <a:off x="8474040" y="1796537"/>
            <a:ext cx="3160278" cy="4724015"/>
          </a:xfrm>
          <a:prstGeom prst="roundRect">
            <a:avLst>
              <a:gd name="adj" fmla="val 10195"/>
            </a:avLst>
          </a:prstGeom>
        </p:spPr>
      </p:pic>
      <p:pic>
        <p:nvPicPr>
          <p:cNvPr id="5" name="Picture 4">
            <a:extLst>
              <a:ext uri="{FF2B5EF4-FFF2-40B4-BE49-F238E27FC236}">
                <a16:creationId xmlns:a16="http://schemas.microsoft.com/office/drawing/2014/main" id="{EDF8F959-D5E1-11D3-DBD3-543412D464A4}"/>
              </a:ext>
            </a:extLst>
          </p:cNvPr>
          <p:cNvPicPr>
            <a:picLocks noChangeAspect="1"/>
          </p:cNvPicPr>
          <p:nvPr/>
        </p:nvPicPr>
        <p:blipFill>
          <a:blip r:embed="rId4"/>
          <a:stretch>
            <a:fillRect/>
          </a:stretch>
        </p:blipFill>
        <p:spPr>
          <a:xfrm>
            <a:off x="5048978" y="1796537"/>
            <a:ext cx="3160278" cy="2362308"/>
          </a:xfrm>
          <a:prstGeom prst="roundRect">
            <a:avLst>
              <a:gd name="adj" fmla="val 12593"/>
            </a:avLst>
          </a:prstGeom>
        </p:spPr>
      </p:pic>
      <p:pic>
        <p:nvPicPr>
          <p:cNvPr id="6" name="Picture 5">
            <a:extLst>
              <a:ext uri="{FF2B5EF4-FFF2-40B4-BE49-F238E27FC236}">
                <a16:creationId xmlns:a16="http://schemas.microsoft.com/office/drawing/2014/main" id="{C878F2B7-DB32-351F-41DA-4EF66F5932C2}"/>
              </a:ext>
            </a:extLst>
          </p:cNvPr>
          <p:cNvPicPr>
            <a:picLocks noChangeAspect="1"/>
          </p:cNvPicPr>
          <p:nvPr/>
        </p:nvPicPr>
        <p:blipFill>
          <a:blip r:embed="rId5"/>
          <a:stretch>
            <a:fillRect/>
          </a:stretch>
        </p:blipFill>
        <p:spPr>
          <a:xfrm>
            <a:off x="5048978" y="4413700"/>
            <a:ext cx="3160278" cy="2106852"/>
          </a:xfrm>
          <a:prstGeom prst="roundRect">
            <a:avLst>
              <a:gd name="adj" fmla="val 13241"/>
            </a:avLst>
          </a:prstGeom>
        </p:spPr>
      </p:pic>
    </p:spTree>
    <p:extLst>
      <p:ext uri="{BB962C8B-B14F-4D97-AF65-F5344CB8AC3E}">
        <p14:creationId xmlns:p14="http://schemas.microsoft.com/office/powerpoint/2010/main" val="93966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ACABF-A489-37CD-FA07-45B72608E79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C95ED45-C4AF-EA15-79C2-64A22D5E9365}"/>
              </a:ext>
            </a:extLst>
          </p:cNvPr>
          <p:cNvSpPr>
            <a:spLocks noGrp="1"/>
          </p:cNvSpPr>
          <p:nvPr>
            <p:ph type="body" sz="quarter" idx="10"/>
          </p:nvPr>
        </p:nvSpPr>
        <p:spPr/>
        <p:txBody>
          <a:bodyPr/>
          <a:lstStyle/>
          <a:p>
            <a:r>
              <a:rPr lang="en-US" dirty="0"/>
              <a:t>Human-beings</a:t>
            </a:r>
          </a:p>
        </p:txBody>
      </p:sp>
      <p:pic>
        <p:nvPicPr>
          <p:cNvPr id="7" name="Picture 6">
            <a:extLst>
              <a:ext uri="{FF2B5EF4-FFF2-40B4-BE49-F238E27FC236}">
                <a16:creationId xmlns:a16="http://schemas.microsoft.com/office/drawing/2014/main" id="{3AA67ED3-0859-E5F7-D95F-4CF97B8A641A}"/>
              </a:ext>
            </a:extLst>
          </p:cNvPr>
          <p:cNvPicPr>
            <a:picLocks noChangeAspect="1"/>
          </p:cNvPicPr>
          <p:nvPr/>
        </p:nvPicPr>
        <p:blipFill>
          <a:blip r:embed="rId2"/>
          <a:stretch>
            <a:fillRect/>
          </a:stretch>
        </p:blipFill>
        <p:spPr>
          <a:xfrm>
            <a:off x="359149" y="2284863"/>
            <a:ext cx="3755095" cy="3755095"/>
          </a:xfrm>
          <a:prstGeom prst="roundRect">
            <a:avLst>
              <a:gd name="adj" fmla="val 11220"/>
            </a:avLst>
          </a:prstGeom>
        </p:spPr>
      </p:pic>
      <p:pic>
        <p:nvPicPr>
          <p:cNvPr id="8" name="Picture 7">
            <a:extLst>
              <a:ext uri="{FF2B5EF4-FFF2-40B4-BE49-F238E27FC236}">
                <a16:creationId xmlns:a16="http://schemas.microsoft.com/office/drawing/2014/main" id="{030F9F47-E4B0-DE99-ACB1-413B1A7608E8}"/>
              </a:ext>
            </a:extLst>
          </p:cNvPr>
          <p:cNvPicPr>
            <a:picLocks noChangeAspect="1"/>
          </p:cNvPicPr>
          <p:nvPr/>
        </p:nvPicPr>
        <p:blipFill>
          <a:blip r:embed="rId3"/>
          <a:stretch>
            <a:fillRect/>
          </a:stretch>
        </p:blipFill>
        <p:spPr>
          <a:xfrm>
            <a:off x="4413836" y="2276536"/>
            <a:ext cx="3556045" cy="3763011"/>
          </a:xfrm>
          <a:prstGeom prst="roundRect">
            <a:avLst>
              <a:gd name="adj" fmla="val 12269"/>
            </a:avLst>
          </a:prstGeom>
        </p:spPr>
      </p:pic>
      <p:pic>
        <p:nvPicPr>
          <p:cNvPr id="9" name="Picture 8">
            <a:extLst>
              <a:ext uri="{FF2B5EF4-FFF2-40B4-BE49-F238E27FC236}">
                <a16:creationId xmlns:a16="http://schemas.microsoft.com/office/drawing/2014/main" id="{156FFA00-2D78-672A-BCDC-8B53D8DB011E}"/>
              </a:ext>
            </a:extLst>
          </p:cNvPr>
          <p:cNvPicPr>
            <a:picLocks noChangeAspect="1"/>
          </p:cNvPicPr>
          <p:nvPr/>
        </p:nvPicPr>
        <p:blipFill rotWithShape="1">
          <a:blip r:embed="rId4"/>
          <a:srcRect l="50000" t="20688" r="29107" b="40008"/>
          <a:stretch/>
        </p:blipFill>
        <p:spPr>
          <a:xfrm>
            <a:off x="8259143" y="2284863"/>
            <a:ext cx="3556044" cy="3763011"/>
          </a:xfrm>
          <a:prstGeom prst="roundRect">
            <a:avLst>
              <a:gd name="adj" fmla="val 11254"/>
            </a:avLst>
          </a:prstGeom>
        </p:spPr>
      </p:pic>
    </p:spTree>
    <p:extLst>
      <p:ext uri="{BB962C8B-B14F-4D97-AF65-F5344CB8AC3E}">
        <p14:creationId xmlns:p14="http://schemas.microsoft.com/office/powerpoint/2010/main" val="551596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C8CFADE7-B94F-4CE8-DAEC-1032F3F54326}"/>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2" name="Text Placeholder 1">
            <a:extLst>
              <a:ext uri="{FF2B5EF4-FFF2-40B4-BE49-F238E27FC236}">
                <a16:creationId xmlns:a16="http://schemas.microsoft.com/office/drawing/2014/main" id="{B7874A09-5D64-F56D-E808-1B8D84F956F4}"/>
              </a:ext>
            </a:extLst>
          </p:cNvPr>
          <p:cNvSpPr>
            <a:spLocks noGrp="1"/>
          </p:cNvSpPr>
          <p:nvPr>
            <p:ph type="body" sz="quarter" idx="10"/>
          </p:nvPr>
        </p:nvSpPr>
        <p:spPr>
          <a:xfrm>
            <a:off x="2439677" y="4156149"/>
            <a:ext cx="5265815" cy="4699399"/>
          </a:xfrm>
        </p:spPr>
        <p:txBody>
          <a:bodyPr/>
          <a:lstStyle/>
          <a:p>
            <a:pPr>
              <a:lnSpc>
                <a:spcPct val="110000"/>
              </a:lnSpc>
            </a:pPr>
            <a:r>
              <a:rPr lang="en-US" sz="2800" dirty="0"/>
              <a:t>Every living thing possess traits that make it both beautiful and strange. In fact, our very beauty is rooted in strangeness.</a:t>
            </a:r>
          </a:p>
        </p:txBody>
      </p:sp>
      <p:sp>
        <p:nvSpPr>
          <p:cNvPr id="4" name="Rectangle: Rounded Corners 3">
            <a:extLst>
              <a:ext uri="{FF2B5EF4-FFF2-40B4-BE49-F238E27FC236}">
                <a16:creationId xmlns:a16="http://schemas.microsoft.com/office/drawing/2014/main" id="{6F2B4B34-3E95-D868-D087-301C4467DB62}"/>
              </a:ext>
            </a:extLst>
          </p:cNvPr>
          <p:cNvSpPr/>
          <p:nvPr/>
        </p:nvSpPr>
        <p:spPr>
          <a:xfrm>
            <a:off x="2439677" y="1786692"/>
            <a:ext cx="5174943" cy="210763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2800" dirty="0">
                <a:latin typeface="Outfit" pitchFamily="2" charset="0"/>
              </a:rPr>
              <a:t>‘There is no beauty without some strangeness.’</a:t>
            </a:r>
          </a:p>
          <a:p>
            <a:pPr algn="r">
              <a:lnSpc>
                <a:spcPct val="110000"/>
              </a:lnSpc>
            </a:pPr>
            <a:r>
              <a:rPr lang="en-US" sz="2800" dirty="0">
                <a:latin typeface="Outfit" pitchFamily="2" charset="0"/>
              </a:rPr>
              <a:t>– Edgar Allan Poe</a:t>
            </a:r>
          </a:p>
        </p:txBody>
      </p:sp>
    </p:spTree>
    <p:extLst>
      <p:ext uri="{BB962C8B-B14F-4D97-AF65-F5344CB8AC3E}">
        <p14:creationId xmlns:p14="http://schemas.microsoft.com/office/powerpoint/2010/main" val="2837246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0C7D0AF3-92E7-DDCC-4468-FD5A8F36D2C6}"/>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4" name="Rectangle: Rounded Corners 3">
            <a:extLst>
              <a:ext uri="{FF2B5EF4-FFF2-40B4-BE49-F238E27FC236}">
                <a16:creationId xmlns:a16="http://schemas.microsoft.com/office/drawing/2014/main" id="{9BF50F52-BF4A-147E-94FC-B9F7421C3276}"/>
              </a:ext>
            </a:extLst>
          </p:cNvPr>
          <p:cNvSpPr/>
          <p:nvPr/>
        </p:nvSpPr>
        <p:spPr>
          <a:xfrm>
            <a:off x="594573" y="726993"/>
            <a:ext cx="7379846"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What if we reimagined and replaced </a:t>
            </a:r>
            <a:r>
              <a:rPr lang="en-US" sz="3200" b="1" dirty="0">
                <a:latin typeface="Outfit" pitchFamily="2" charset="0"/>
              </a:rPr>
              <a:t>‘strangeness’ </a:t>
            </a:r>
            <a:r>
              <a:rPr lang="en-US" sz="3200" dirty="0">
                <a:latin typeface="Outfit" pitchFamily="2" charset="0"/>
              </a:rPr>
              <a:t>with </a:t>
            </a:r>
            <a:r>
              <a:rPr lang="en-US" sz="3200" b="1" dirty="0">
                <a:latin typeface="Outfit" pitchFamily="2" charset="0"/>
              </a:rPr>
              <a:t>‘difference’? </a:t>
            </a:r>
          </a:p>
        </p:txBody>
      </p:sp>
      <p:sp>
        <p:nvSpPr>
          <p:cNvPr id="5" name="Rectangle: Rounded Corners 3">
            <a:extLst>
              <a:ext uri="{FF2B5EF4-FFF2-40B4-BE49-F238E27FC236}">
                <a16:creationId xmlns:a16="http://schemas.microsoft.com/office/drawing/2014/main" id="{92747F4C-1130-4BC7-3495-16FBC75D7797}"/>
              </a:ext>
            </a:extLst>
          </p:cNvPr>
          <p:cNvSpPr/>
          <p:nvPr/>
        </p:nvSpPr>
        <p:spPr>
          <a:xfrm>
            <a:off x="594573" y="2776071"/>
            <a:ext cx="7379846"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How would the quote by Edgar Allan Poe be read?</a:t>
            </a:r>
          </a:p>
        </p:txBody>
      </p:sp>
    </p:spTree>
    <p:extLst>
      <p:ext uri="{BB962C8B-B14F-4D97-AF65-F5344CB8AC3E}">
        <p14:creationId xmlns:p14="http://schemas.microsoft.com/office/powerpoint/2010/main" val="4081222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0C7D0AF3-92E7-DDCC-4468-FD5A8F36D2C6}"/>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8" name="Rectangle: Rounded Corners 3">
            <a:extLst>
              <a:ext uri="{FF2B5EF4-FFF2-40B4-BE49-F238E27FC236}">
                <a16:creationId xmlns:a16="http://schemas.microsoft.com/office/drawing/2014/main" id="{F361D327-EF19-7086-0B1B-BA2D80C4E7DB}"/>
              </a:ext>
            </a:extLst>
          </p:cNvPr>
          <p:cNvSpPr/>
          <p:nvPr/>
        </p:nvSpPr>
        <p:spPr>
          <a:xfrm>
            <a:off x="702857" y="793414"/>
            <a:ext cx="6901101" cy="405507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Suppose you had a new member of the class arrive one day and they looked and spoke differently to the rest of the class. How would you view them? How would you treat them?</a:t>
            </a:r>
            <a:endParaRPr lang="en-US" sz="3200" dirty="0">
              <a:latin typeface="Outfit" pitchFamily="2" charset="0"/>
            </a:endParaRPr>
          </a:p>
        </p:txBody>
      </p:sp>
    </p:spTree>
    <p:extLst>
      <p:ext uri="{BB962C8B-B14F-4D97-AF65-F5344CB8AC3E}">
        <p14:creationId xmlns:p14="http://schemas.microsoft.com/office/powerpoint/2010/main" val="3871880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B45B6-939F-E9C2-C5AB-4A157190DDA5}"/>
              </a:ext>
            </a:extLst>
          </p:cNvPr>
          <p:cNvSpPr>
            <a:spLocks noGrp="1"/>
          </p:cNvSpPr>
          <p:nvPr>
            <p:ph type="body" sz="quarter" idx="10"/>
          </p:nvPr>
        </p:nvSpPr>
        <p:spPr/>
        <p:txBody>
          <a:bodyPr/>
          <a:lstStyle/>
          <a:p>
            <a:pPr>
              <a:spcAft>
                <a:spcPts val="2000"/>
              </a:spcAft>
            </a:pPr>
            <a:r>
              <a:rPr lang="en-GB" sz="2800" dirty="0"/>
              <a:t>Dear God,</a:t>
            </a:r>
          </a:p>
          <a:p>
            <a:pPr>
              <a:spcAft>
                <a:spcPts val="2000"/>
              </a:spcAft>
            </a:pPr>
            <a:r>
              <a:rPr lang="en-GB" sz="2800" dirty="0"/>
              <a:t>Help us to understand that we are fearfully and wonderfully made. We are your handiwork and you have created us in your image and likeness. Help us to appreciate the things that we struggle to see as beautiful, and to see the beauty in others.</a:t>
            </a:r>
          </a:p>
          <a:p>
            <a:pPr>
              <a:spcAft>
                <a:spcPts val="2000"/>
              </a:spcAft>
            </a:pPr>
            <a:r>
              <a:rPr lang="en-GB" sz="2800" dirty="0"/>
              <a:t>Amen.</a:t>
            </a:r>
          </a:p>
        </p:txBody>
      </p:sp>
    </p:spTree>
    <p:extLst>
      <p:ext uri="{BB962C8B-B14F-4D97-AF65-F5344CB8AC3E}">
        <p14:creationId xmlns:p14="http://schemas.microsoft.com/office/powerpoint/2010/main" val="1410456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8965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ED9606-0C23-83D3-03D2-0323841FFE58}"/>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549E80"/>
                </a:solidFill>
              </a:rPr>
              <a:t>I wonder…</a:t>
            </a:r>
            <a:br>
              <a:rPr lang="en-US" sz="4800" dirty="0">
                <a:solidFill>
                  <a:srgbClr val="549E80"/>
                </a:solidFill>
              </a:rPr>
            </a:br>
            <a:r>
              <a:rPr lang="en-US" b="0" dirty="0"/>
              <a:t>How can we define beauty?</a:t>
            </a:r>
            <a:endParaRPr lang="en-GB" b="0" dirty="0"/>
          </a:p>
        </p:txBody>
      </p:sp>
    </p:spTree>
    <p:extLst>
      <p:ext uri="{BB962C8B-B14F-4D97-AF65-F5344CB8AC3E}">
        <p14:creationId xmlns:p14="http://schemas.microsoft.com/office/powerpoint/2010/main" val="22993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EDD8B7-C010-E206-9843-61ED541944FF}"/>
              </a:ext>
            </a:extLst>
          </p:cNvPr>
          <p:cNvSpPr>
            <a:spLocks noGrp="1"/>
          </p:cNvSpPr>
          <p:nvPr>
            <p:ph type="body" sz="quarter" idx="10"/>
          </p:nvPr>
        </p:nvSpPr>
        <p:spPr/>
        <p:txBody>
          <a:bodyPr/>
          <a:lstStyle/>
          <a:p>
            <a:r>
              <a:rPr lang="en-US" dirty="0"/>
              <a:t>Explore Vocabulary: </a:t>
            </a:r>
            <a:r>
              <a:rPr lang="en-US" b="0" dirty="0"/>
              <a:t>Wild, Strange</a:t>
            </a:r>
          </a:p>
        </p:txBody>
      </p:sp>
      <p:pic>
        <p:nvPicPr>
          <p:cNvPr id="5" name="Picture 4" descr="16 weird plants that seem more supernatural than natural | Natural History  Museum">
            <a:extLst>
              <a:ext uri="{FF2B5EF4-FFF2-40B4-BE49-F238E27FC236}">
                <a16:creationId xmlns:a16="http://schemas.microsoft.com/office/drawing/2014/main" id="{48496DFC-137F-5D23-42F2-0B4FE8ED7A39}"/>
              </a:ext>
            </a:extLst>
          </p:cNvPr>
          <p:cNvPicPr>
            <a:picLocks noChangeAspect="1"/>
          </p:cNvPicPr>
          <p:nvPr/>
        </p:nvPicPr>
        <p:blipFill>
          <a:blip r:embed="rId2"/>
          <a:stretch>
            <a:fillRect/>
          </a:stretch>
        </p:blipFill>
        <p:spPr>
          <a:xfrm>
            <a:off x="2373616" y="2100167"/>
            <a:ext cx="7298717" cy="4239911"/>
          </a:xfrm>
          <a:prstGeom prst="roundRect">
            <a:avLst>
              <a:gd name="adj" fmla="val 9652"/>
            </a:avLst>
          </a:prstGeom>
        </p:spPr>
      </p:pic>
    </p:spTree>
    <p:extLst>
      <p:ext uri="{BB962C8B-B14F-4D97-AF65-F5344CB8AC3E}">
        <p14:creationId xmlns:p14="http://schemas.microsoft.com/office/powerpoint/2010/main" val="3675931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6C814-C7B0-C88D-6E38-BA262BFCB41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81CE3C-4D8B-C4FF-6E86-3D09E9EA2D38}"/>
              </a:ext>
            </a:extLst>
          </p:cNvPr>
          <p:cNvSpPr>
            <a:spLocks noGrp="1"/>
          </p:cNvSpPr>
          <p:nvPr>
            <p:ph type="body" sz="quarter" idx="10"/>
          </p:nvPr>
        </p:nvSpPr>
        <p:spPr/>
        <p:txBody>
          <a:bodyPr/>
          <a:lstStyle/>
          <a:p>
            <a:r>
              <a:rPr lang="en-US" dirty="0"/>
              <a:t>Explore Vocabulary: </a:t>
            </a:r>
            <a:r>
              <a:rPr lang="en-US" b="0" dirty="0"/>
              <a:t>Wild, Strange</a:t>
            </a:r>
          </a:p>
        </p:txBody>
      </p:sp>
      <p:pic>
        <p:nvPicPr>
          <p:cNvPr id="5" name="Picture 4" descr="16 weird plants that seem more supernatural than natural | Natural History  Museum">
            <a:extLst>
              <a:ext uri="{FF2B5EF4-FFF2-40B4-BE49-F238E27FC236}">
                <a16:creationId xmlns:a16="http://schemas.microsoft.com/office/drawing/2014/main" id="{43B68DC3-E7C1-2426-1E9E-54FBEF4E4D7D}"/>
              </a:ext>
            </a:extLst>
          </p:cNvPr>
          <p:cNvPicPr>
            <a:picLocks noChangeAspect="1"/>
          </p:cNvPicPr>
          <p:nvPr/>
        </p:nvPicPr>
        <p:blipFill>
          <a:blip r:embed="rId2"/>
          <a:stretch>
            <a:fillRect/>
          </a:stretch>
        </p:blipFill>
        <p:spPr>
          <a:xfrm>
            <a:off x="851755" y="1940661"/>
            <a:ext cx="5155235" cy="2994737"/>
          </a:xfrm>
          <a:prstGeom prst="roundRect">
            <a:avLst>
              <a:gd name="adj" fmla="val 11042"/>
            </a:avLst>
          </a:prstGeom>
        </p:spPr>
      </p:pic>
      <p:pic>
        <p:nvPicPr>
          <p:cNvPr id="3" name="Picture 2">
            <a:extLst>
              <a:ext uri="{FF2B5EF4-FFF2-40B4-BE49-F238E27FC236}">
                <a16:creationId xmlns:a16="http://schemas.microsoft.com/office/drawing/2014/main" id="{730F3FDA-3735-2E10-AEA9-BD14C1E98C3F}"/>
              </a:ext>
            </a:extLst>
          </p:cNvPr>
          <p:cNvPicPr>
            <a:picLocks noChangeAspect="1"/>
          </p:cNvPicPr>
          <p:nvPr/>
        </p:nvPicPr>
        <p:blipFill>
          <a:blip r:embed="rId3"/>
          <a:stretch>
            <a:fillRect/>
          </a:stretch>
        </p:blipFill>
        <p:spPr>
          <a:xfrm>
            <a:off x="6843404" y="2761631"/>
            <a:ext cx="4875983" cy="2994738"/>
          </a:xfrm>
          <a:prstGeom prst="rect">
            <a:avLst/>
          </a:prstGeom>
        </p:spPr>
      </p:pic>
      <p:sp>
        <p:nvSpPr>
          <p:cNvPr id="4" name="Rectangle: Rounded Corners 3">
            <a:extLst>
              <a:ext uri="{FF2B5EF4-FFF2-40B4-BE49-F238E27FC236}">
                <a16:creationId xmlns:a16="http://schemas.microsoft.com/office/drawing/2014/main" id="{A01A5B18-7885-E3C6-F5C5-90DBB42EEA05}"/>
              </a:ext>
            </a:extLst>
          </p:cNvPr>
          <p:cNvSpPr/>
          <p:nvPr/>
        </p:nvSpPr>
        <p:spPr>
          <a:xfrm>
            <a:off x="472613" y="5275695"/>
            <a:ext cx="5947672" cy="116328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How would you describe this?</a:t>
            </a:r>
          </a:p>
        </p:txBody>
      </p:sp>
    </p:spTree>
    <p:extLst>
      <p:ext uri="{BB962C8B-B14F-4D97-AF65-F5344CB8AC3E}">
        <p14:creationId xmlns:p14="http://schemas.microsoft.com/office/powerpoint/2010/main" val="2847177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628062-3878-B7EF-59D9-D2116E7B35F0}"/>
              </a:ext>
            </a:extLst>
          </p:cNvPr>
          <p:cNvSpPr txBox="1">
            <a:spLocks/>
          </p:cNvSpPr>
          <p:nvPr/>
        </p:nvSpPr>
        <p:spPr>
          <a:xfrm>
            <a:off x="1537281" y="337448"/>
            <a:ext cx="9117438" cy="1014412"/>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Explore synonyms and antonyms of the word ‘strange’</a:t>
            </a:r>
          </a:p>
        </p:txBody>
      </p:sp>
      <p:sp>
        <p:nvSpPr>
          <p:cNvPr id="3" name="Text Placeholder 1">
            <a:extLst>
              <a:ext uri="{FF2B5EF4-FFF2-40B4-BE49-F238E27FC236}">
                <a16:creationId xmlns:a16="http://schemas.microsoft.com/office/drawing/2014/main" id="{8127BD03-C10C-CFD9-6AF9-7EEB5676DB98}"/>
              </a:ext>
            </a:extLst>
          </p:cNvPr>
          <p:cNvSpPr txBox="1">
            <a:spLocks/>
          </p:cNvSpPr>
          <p:nvPr/>
        </p:nvSpPr>
        <p:spPr>
          <a:xfrm>
            <a:off x="1537281" y="5985643"/>
            <a:ext cx="9117438" cy="534909"/>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Let's create a definition of the word 'strange'</a:t>
            </a:r>
            <a:endParaRPr lang="en-US" sz="2400" dirty="0"/>
          </a:p>
        </p:txBody>
      </p:sp>
      <p:pic>
        <p:nvPicPr>
          <p:cNvPr id="4" name="Picture 3">
            <a:extLst>
              <a:ext uri="{FF2B5EF4-FFF2-40B4-BE49-F238E27FC236}">
                <a16:creationId xmlns:a16="http://schemas.microsoft.com/office/drawing/2014/main" id="{454E9636-F7BB-7021-A65C-E1F2DD01A76F}"/>
              </a:ext>
            </a:extLst>
          </p:cNvPr>
          <p:cNvPicPr>
            <a:picLocks noChangeAspect="1"/>
          </p:cNvPicPr>
          <p:nvPr/>
        </p:nvPicPr>
        <p:blipFill>
          <a:blip r:embed="rId2"/>
          <a:stretch>
            <a:fillRect/>
          </a:stretch>
        </p:blipFill>
        <p:spPr>
          <a:xfrm>
            <a:off x="1282539" y="2203156"/>
            <a:ext cx="4395993" cy="2798782"/>
          </a:xfrm>
          <a:prstGeom prst="roundRect">
            <a:avLst/>
          </a:prstGeom>
        </p:spPr>
      </p:pic>
      <p:pic>
        <p:nvPicPr>
          <p:cNvPr id="5" name="Picture 4">
            <a:extLst>
              <a:ext uri="{FF2B5EF4-FFF2-40B4-BE49-F238E27FC236}">
                <a16:creationId xmlns:a16="http://schemas.microsoft.com/office/drawing/2014/main" id="{15AAD8AF-A010-95A2-0E36-B1FE3BEB43A7}"/>
              </a:ext>
            </a:extLst>
          </p:cNvPr>
          <p:cNvPicPr>
            <a:picLocks noChangeAspect="1"/>
          </p:cNvPicPr>
          <p:nvPr/>
        </p:nvPicPr>
        <p:blipFill>
          <a:blip r:embed="rId3"/>
          <a:stretch>
            <a:fillRect/>
          </a:stretch>
        </p:blipFill>
        <p:spPr>
          <a:xfrm>
            <a:off x="6755424" y="2203156"/>
            <a:ext cx="4154037" cy="2798782"/>
          </a:xfrm>
          <a:prstGeom prst="roundRect">
            <a:avLst/>
          </a:prstGeom>
        </p:spPr>
      </p:pic>
      <p:sp>
        <p:nvSpPr>
          <p:cNvPr id="6" name="Text Placeholder 1">
            <a:extLst>
              <a:ext uri="{FF2B5EF4-FFF2-40B4-BE49-F238E27FC236}">
                <a16:creationId xmlns:a16="http://schemas.microsoft.com/office/drawing/2014/main" id="{243FEFC2-E782-EE99-E6C1-E2AE5607F88A}"/>
              </a:ext>
            </a:extLst>
          </p:cNvPr>
          <p:cNvSpPr txBox="1">
            <a:spLocks/>
          </p:cNvSpPr>
          <p:nvPr/>
        </p:nvSpPr>
        <p:spPr>
          <a:xfrm>
            <a:off x="1282539" y="5113449"/>
            <a:ext cx="4395993" cy="669879"/>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t>Axolotl (amphibian)</a:t>
            </a:r>
          </a:p>
        </p:txBody>
      </p:sp>
      <p:sp>
        <p:nvSpPr>
          <p:cNvPr id="7" name="Text Placeholder 1">
            <a:extLst>
              <a:ext uri="{FF2B5EF4-FFF2-40B4-BE49-F238E27FC236}">
                <a16:creationId xmlns:a16="http://schemas.microsoft.com/office/drawing/2014/main" id="{8D1297B5-29EB-E449-B250-7B2B10583068}"/>
              </a:ext>
            </a:extLst>
          </p:cNvPr>
          <p:cNvSpPr txBox="1">
            <a:spLocks/>
          </p:cNvSpPr>
          <p:nvPr/>
        </p:nvSpPr>
        <p:spPr>
          <a:xfrm>
            <a:off x="6634445" y="5113448"/>
            <a:ext cx="4395993" cy="669879"/>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t>Wonky Fruit</a:t>
            </a:r>
          </a:p>
        </p:txBody>
      </p:sp>
    </p:spTree>
    <p:extLst>
      <p:ext uri="{BB962C8B-B14F-4D97-AF65-F5344CB8AC3E}">
        <p14:creationId xmlns:p14="http://schemas.microsoft.com/office/powerpoint/2010/main" val="835433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lying Eye Books | Wild">
            <a:extLst>
              <a:ext uri="{FF2B5EF4-FFF2-40B4-BE49-F238E27FC236}">
                <a16:creationId xmlns:a16="http://schemas.microsoft.com/office/drawing/2014/main" id="{59EED5E0-1656-5653-8BE3-A246805F5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801" y="835300"/>
            <a:ext cx="6102398" cy="5187399"/>
          </a:xfrm>
          <a:prstGeom prst="roundRect">
            <a:avLst>
              <a:gd name="adj" fmla="val 9083"/>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704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9344C7-75D4-DC09-B4F0-5646F846497D}"/>
              </a:ext>
            </a:extLst>
          </p:cNvPr>
          <p:cNvSpPr>
            <a:spLocks noGrp="1"/>
          </p:cNvSpPr>
          <p:nvPr>
            <p:ph type="body" sz="quarter" idx="10"/>
          </p:nvPr>
        </p:nvSpPr>
        <p:spPr>
          <a:xfrm>
            <a:off x="1674309" y="2252314"/>
            <a:ext cx="8843382" cy="2353372"/>
          </a:xfrm>
        </p:spPr>
        <p:txBody>
          <a:bodyPr/>
          <a:lstStyle/>
          <a:p>
            <a:pPr algn="ctr"/>
            <a:r>
              <a:rPr lang="en-US" sz="6000" b="1" dirty="0"/>
              <a:t>‘They found her strange…’</a:t>
            </a:r>
          </a:p>
        </p:txBody>
      </p:sp>
    </p:spTree>
    <p:extLst>
      <p:ext uri="{BB962C8B-B14F-4D97-AF65-F5344CB8AC3E}">
        <p14:creationId xmlns:p14="http://schemas.microsoft.com/office/powerpoint/2010/main" val="2385697412"/>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Props1.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5C2AF6-A12C-4D1B-87C5-F23EC22E56A5}">
  <ds:schemaRefs>
    <ds:schemaRef ds:uri="http://schemas.microsoft.com/sharepoint/v3/contenttype/forms"/>
  </ds:schemaRefs>
</ds:datastoreItem>
</file>

<file path=customXml/itemProps3.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docProps/app.xml><?xml version="1.0" encoding="utf-8"?>
<Properties xmlns="http://schemas.openxmlformats.org/officeDocument/2006/extended-properties" xmlns:vt="http://schemas.openxmlformats.org/officeDocument/2006/docPropsVTypes">
  <Template>Difference</Template>
  <TotalTime>387</TotalTime>
  <Words>321</Words>
  <Application>Microsoft Macintosh PowerPoint</Application>
  <PresentationFormat>Widescreen</PresentationFormat>
  <Paragraphs>34</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PowerPoint Presentation</vt:lpstr>
      <vt:lpstr>PowerPoint Presentation</vt:lpstr>
      <vt:lpstr>Debate</vt:lpstr>
      <vt:lpstr>PowerPoint Presentation</vt:lpstr>
      <vt:lpstr>PowerPoint Presentation</vt:lpstr>
      <vt:lpstr>There is beauty in diversity.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440</cp:revision>
  <dcterms:created xsi:type="dcterms:W3CDTF">2024-02-02T13:02:07Z</dcterms:created>
  <dcterms:modified xsi:type="dcterms:W3CDTF">2025-07-17T09:10:21Z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