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393" r:id="rId5"/>
    <p:sldId id="437" r:id="rId6"/>
    <p:sldId id="389" r:id="rId7"/>
    <p:sldId id="488" r:id="rId8"/>
    <p:sldId id="439" r:id="rId9"/>
    <p:sldId id="420" r:id="rId10"/>
    <p:sldId id="440" r:id="rId11"/>
    <p:sldId id="441" r:id="rId12"/>
    <p:sldId id="442" r:id="rId13"/>
    <p:sldId id="429" r:id="rId14"/>
    <p:sldId id="443" r:id="rId15"/>
    <p:sldId id="444" r:id="rId16"/>
    <p:sldId id="445" r:id="rId17"/>
    <p:sldId id="446" r:id="rId18"/>
    <p:sldId id="447" r:id="rId19"/>
    <p:sldId id="448" r:id="rId20"/>
    <p:sldId id="449" r:id="rId21"/>
    <p:sldId id="450" r:id="rId22"/>
    <p:sldId id="451" r:id="rId23"/>
    <p:sldId id="452" r:id="rId24"/>
    <p:sldId id="453" r:id="rId25"/>
    <p:sldId id="414" r:id="rId26"/>
    <p:sldId id="454" r:id="rId27"/>
    <p:sldId id="433" r:id="rId28"/>
    <p:sldId id="484" r:id="rId29"/>
    <p:sldId id="415" r:id="rId30"/>
    <p:sldId id="485" r:id="rId31"/>
    <p:sldId id="406" r:id="rId32"/>
    <p:sldId id="487" r:id="rId33"/>
    <p:sldId id="3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80"/>
    <a:srgbClr val="00628C"/>
    <a:srgbClr val="A72327"/>
    <a:srgbClr val="4BA0C1"/>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6"/>
    <p:restoredTop sz="94795"/>
  </p:normalViewPr>
  <p:slideViewPr>
    <p:cSldViewPr snapToGrid="0">
      <p:cViewPr varScale="1">
        <p:scale>
          <a:sx n="120" d="100"/>
          <a:sy n="120" d="100"/>
        </p:scale>
        <p:origin x="112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_Wondering Question">
    <p:spTree>
      <p:nvGrpSpPr>
        <p:cNvPr id="1" name=""/>
        <p:cNvGrpSpPr/>
        <p:nvPr/>
      </p:nvGrpSpPr>
      <p:grpSpPr>
        <a:xfrm>
          <a:off x="0" y="0"/>
          <a:ext cx="0" cy="0"/>
          <a:chOff x="0" y="0"/>
          <a:chExt cx="0" cy="0"/>
        </a:xfrm>
      </p:grpSpPr>
      <p:pic>
        <p:nvPicPr>
          <p:cNvPr id="3" name="Picture 2" descr="A white circle with a blue background&#10;&#10;AI-generated content may be incorrect.">
            <a:extLst>
              <a:ext uri="{FF2B5EF4-FFF2-40B4-BE49-F238E27FC236}">
                <a16:creationId xmlns:a16="http://schemas.microsoft.com/office/drawing/2014/main" id="{FF8E215F-E792-0805-45BE-448F9D70A04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716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children in school uniforms&#10;&#10;AI-generated content may be incorrect.">
            <a:extLst>
              <a:ext uri="{FF2B5EF4-FFF2-40B4-BE49-F238E27FC236}">
                <a16:creationId xmlns:a16="http://schemas.microsoft.com/office/drawing/2014/main" id="{A502693D-3671-AC81-65E3-B471E336372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87" r:id="rId11"/>
    <p:sldLayoutId id="2147483677" r:id="rId12"/>
    <p:sldLayoutId id="2147483680" r:id="rId13"/>
    <p:sldLayoutId id="2147483679" r:id="rId14"/>
    <p:sldLayoutId id="2147483657" r:id="rId15"/>
    <p:sldLayoutId id="2147483655" r:id="rId16"/>
    <p:sldLayoutId id="2147483653" r:id="rId17"/>
    <p:sldLayoutId id="2147483660" r:id="rId18"/>
    <p:sldLayoutId id="2147483654" r:id="rId19"/>
    <p:sldLayoutId id="2147483681" r:id="rId20"/>
    <p:sldLayoutId id="2147483664" r:id="rId21"/>
    <p:sldLayoutId id="2147483685" r:id="rId22"/>
    <p:sldLayoutId id="2147483686" r:id="rId23"/>
    <p:sldLayoutId id="2147483667" r:id="rId24"/>
    <p:sldLayoutId id="2147483683" r:id="rId25"/>
    <p:sldLayoutId id="2147483682" r:id="rId26"/>
    <p:sldLayoutId id="2147483668" r:id="rId27"/>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3">
            <a:extLst>
              <a:ext uri="{FF2B5EF4-FFF2-40B4-BE49-F238E27FC236}">
                <a16:creationId xmlns:a16="http://schemas.microsoft.com/office/drawing/2014/main" id="{78190CCE-9B98-8128-B309-5D52863488EB}"/>
              </a:ext>
            </a:extLst>
          </p:cNvPr>
          <p:cNvSpPr/>
          <p:nvPr/>
        </p:nvSpPr>
        <p:spPr>
          <a:xfrm>
            <a:off x="475430" y="2269002"/>
            <a:ext cx="4419955" cy="231999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would you say to the three players at this time?</a:t>
            </a:r>
          </a:p>
        </p:txBody>
      </p:sp>
      <p:pic>
        <p:nvPicPr>
          <p:cNvPr id="4" name="Picture 3" descr="A collage of a person in a football uniform&#10;&#10;AI-generated content may be incorrect.">
            <a:extLst>
              <a:ext uri="{FF2B5EF4-FFF2-40B4-BE49-F238E27FC236}">
                <a16:creationId xmlns:a16="http://schemas.microsoft.com/office/drawing/2014/main" id="{BBECC7CF-7291-5D91-569D-077AE0C94E4C}"/>
              </a:ext>
            </a:extLst>
          </p:cNvPr>
          <p:cNvPicPr>
            <a:picLocks noChangeAspect="1"/>
          </p:cNvPicPr>
          <p:nvPr/>
        </p:nvPicPr>
        <p:blipFill>
          <a:blip r:embed="rId2"/>
          <a:stretch>
            <a:fillRect/>
          </a:stretch>
        </p:blipFill>
        <p:spPr>
          <a:xfrm>
            <a:off x="5285838" y="1191859"/>
            <a:ext cx="6430732" cy="4474281"/>
          </a:xfrm>
          <a:prstGeom prst="rect">
            <a:avLst/>
          </a:prstGeom>
        </p:spPr>
      </p:pic>
    </p:spTree>
    <p:extLst>
      <p:ext uri="{BB962C8B-B14F-4D97-AF65-F5344CB8AC3E}">
        <p14:creationId xmlns:p14="http://schemas.microsoft.com/office/powerpoint/2010/main" val="1303510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F2A0-88FD-5646-883C-366D0BE7E18D}"/>
              </a:ext>
            </a:extLst>
          </p:cNvPr>
          <p:cNvSpPr>
            <a:spLocks noGrp="1"/>
          </p:cNvSpPr>
          <p:nvPr>
            <p:ph type="title"/>
          </p:nvPr>
        </p:nvSpPr>
        <p:spPr/>
        <p:txBody>
          <a:bodyPr/>
          <a:lstStyle/>
          <a:p>
            <a:r>
              <a:rPr lang="en-US" dirty="0"/>
              <a:t>Promises</a:t>
            </a:r>
          </a:p>
        </p:txBody>
      </p:sp>
    </p:spTree>
    <p:extLst>
      <p:ext uri="{BB962C8B-B14F-4D97-AF65-F5344CB8AC3E}">
        <p14:creationId xmlns:p14="http://schemas.microsoft.com/office/powerpoint/2010/main" val="2967289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05B4-831F-0043-B073-0F1D8A774ECF}"/>
              </a:ext>
            </a:extLst>
          </p:cNvPr>
          <p:cNvSpPr>
            <a:spLocks noGrp="1"/>
          </p:cNvSpPr>
          <p:nvPr>
            <p:ph type="title"/>
          </p:nvPr>
        </p:nvSpPr>
        <p:spPr>
          <a:xfrm>
            <a:off x="1869279" y="3029426"/>
            <a:ext cx="8453442" cy="799148"/>
          </a:xfrm>
        </p:spPr>
        <p:txBody>
          <a:bodyPr/>
          <a:lstStyle/>
          <a:p>
            <a:r>
              <a:rPr lang="en-US" dirty="0"/>
              <a:t>"I can help others feel safe by __________."</a:t>
            </a:r>
          </a:p>
        </p:txBody>
      </p:sp>
    </p:spTree>
    <p:extLst>
      <p:ext uri="{BB962C8B-B14F-4D97-AF65-F5344CB8AC3E}">
        <p14:creationId xmlns:p14="http://schemas.microsoft.com/office/powerpoint/2010/main" val="4093654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EDBCB-FFCF-05C5-4F47-8194A6C56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AC8E6-F62C-6A1F-5027-ACB365626739}"/>
              </a:ext>
            </a:extLst>
          </p:cNvPr>
          <p:cNvSpPr>
            <a:spLocks noGrp="1"/>
          </p:cNvSpPr>
          <p:nvPr>
            <p:ph type="title"/>
          </p:nvPr>
        </p:nvSpPr>
        <p:spPr>
          <a:xfrm>
            <a:off x="1869279" y="3029426"/>
            <a:ext cx="8453442" cy="799148"/>
          </a:xfrm>
        </p:spPr>
        <p:txBody>
          <a:bodyPr/>
          <a:lstStyle/>
          <a:p>
            <a:r>
              <a:rPr lang="en-US" dirty="0"/>
              <a:t>"When I see someone being treated unfairly, I will __________."</a:t>
            </a:r>
          </a:p>
        </p:txBody>
      </p:sp>
    </p:spTree>
    <p:extLst>
      <p:ext uri="{BB962C8B-B14F-4D97-AF65-F5344CB8AC3E}">
        <p14:creationId xmlns:p14="http://schemas.microsoft.com/office/powerpoint/2010/main" val="3314725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848B-B0FF-51C6-A4BF-0D67D21D9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BE7EF-A9A9-01B4-FCF4-D78AB25B500F}"/>
              </a:ext>
            </a:extLst>
          </p:cNvPr>
          <p:cNvSpPr>
            <a:spLocks noGrp="1"/>
          </p:cNvSpPr>
          <p:nvPr>
            <p:ph type="title"/>
          </p:nvPr>
        </p:nvSpPr>
        <p:spPr>
          <a:xfrm>
            <a:off x="1505210" y="3029426"/>
            <a:ext cx="9181580" cy="799148"/>
          </a:xfrm>
        </p:spPr>
        <p:txBody>
          <a:bodyPr/>
          <a:lstStyle/>
          <a:p>
            <a:r>
              <a:rPr lang="en-US" dirty="0"/>
              <a:t>"I can make a difference by __________."</a:t>
            </a:r>
          </a:p>
        </p:txBody>
      </p:sp>
    </p:spTree>
    <p:extLst>
      <p:ext uri="{BB962C8B-B14F-4D97-AF65-F5344CB8AC3E}">
        <p14:creationId xmlns:p14="http://schemas.microsoft.com/office/powerpoint/2010/main" val="3011856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03065-56E6-0397-149F-F268DC582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DACEF-E913-292A-E23E-8791412EECC8}"/>
              </a:ext>
            </a:extLst>
          </p:cNvPr>
          <p:cNvSpPr>
            <a:spLocks noGrp="1"/>
          </p:cNvSpPr>
          <p:nvPr>
            <p:ph type="title"/>
          </p:nvPr>
        </p:nvSpPr>
        <p:spPr>
          <a:xfrm>
            <a:off x="1505210" y="3029426"/>
            <a:ext cx="9181580" cy="799148"/>
          </a:xfrm>
        </p:spPr>
        <p:txBody>
          <a:bodyPr/>
          <a:lstStyle/>
          <a:p>
            <a:r>
              <a:rPr lang="en-US" dirty="0"/>
              <a:t>"I feel proud when I stand up for __________."</a:t>
            </a:r>
          </a:p>
        </p:txBody>
      </p:sp>
    </p:spTree>
    <p:extLst>
      <p:ext uri="{BB962C8B-B14F-4D97-AF65-F5344CB8AC3E}">
        <p14:creationId xmlns:p14="http://schemas.microsoft.com/office/powerpoint/2010/main" val="3008326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AA7D8-B472-4311-6365-44765DCC9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74789-4A30-E798-5596-FADF81695FAE}"/>
              </a:ext>
            </a:extLst>
          </p:cNvPr>
          <p:cNvSpPr>
            <a:spLocks noGrp="1"/>
          </p:cNvSpPr>
          <p:nvPr>
            <p:ph type="title"/>
          </p:nvPr>
        </p:nvSpPr>
        <p:spPr>
          <a:xfrm>
            <a:off x="1505210" y="3029426"/>
            <a:ext cx="9181580" cy="799148"/>
          </a:xfrm>
        </p:spPr>
        <p:txBody>
          <a:bodyPr/>
          <a:lstStyle/>
          <a:p>
            <a:r>
              <a:rPr lang="en-US" dirty="0"/>
              <a:t>"I show fairness by __________."</a:t>
            </a:r>
          </a:p>
        </p:txBody>
      </p:sp>
    </p:spTree>
    <p:extLst>
      <p:ext uri="{BB962C8B-B14F-4D97-AF65-F5344CB8AC3E}">
        <p14:creationId xmlns:p14="http://schemas.microsoft.com/office/powerpoint/2010/main" val="2660359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A65BB-D3C4-3F35-C28C-E1FDA6089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5F0CE-789F-8EAD-852B-E617593C0109}"/>
              </a:ext>
            </a:extLst>
          </p:cNvPr>
          <p:cNvSpPr>
            <a:spLocks noGrp="1"/>
          </p:cNvSpPr>
          <p:nvPr>
            <p:ph type="title"/>
          </p:nvPr>
        </p:nvSpPr>
        <p:spPr>
          <a:xfrm>
            <a:off x="1505210" y="3029426"/>
            <a:ext cx="9181580" cy="799148"/>
          </a:xfrm>
        </p:spPr>
        <p:txBody>
          <a:bodyPr/>
          <a:lstStyle/>
          <a:p>
            <a:r>
              <a:rPr lang="en-US" dirty="0"/>
              <a:t>"When something is not right, I will __________."</a:t>
            </a:r>
          </a:p>
        </p:txBody>
      </p:sp>
    </p:spTree>
    <p:extLst>
      <p:ext uri="{BB962C8B-B14F-4D97-AF65-F5344CB8AC3E}">
        <p14:creationId xmlns:p14="http://schemas.microsoft.com/office/powerpoint/2010/main" val="3810152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9B44D-8EA8-B27B-3E07-66656C82F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D1DFF-49B9-68B6-7BB6-CC1FBC144638}"/>
              </a:ext>
            </a:extLst>
          </p:cNvPr>
          <p:cNvSpPr>
            <a:spLocks noGrp="1"/>
          </p:cNvSpPr>
          <p:nvPr>
            <p:ph type="title"/>
          </p:nvPr>
        </p:nvSpPr>
        <p:spPr>
          <a:xfrm>
            <a:off x="1505210" y="3029426"/>
            <a:ext cx="9181580" cy="799148"/>
          </a:xfrm>
        </p:spPr>
        <p:txBody>
          <a:bodyPr/>
          <a:lstStyle/>
          <a:p>
            <a:r>
              <a:rPr lang="en-US" dirty="0"/>
              <a:t>"I will treat everyone with respect by __________."</a:t>
            </a:r>
          </a:p>
        </p:txBody>
      </p:sp>
    </p:spTree>
    <p:extLst>
      <p:ext uri="{BB962C8B-B14F-4D97-AF65-F5344CB8AC3E}">
        <p14:creationId xmlns:p14="http://schemas.microsoft.com/office/powerpoint/2010/main" val="274211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4ADC-7C77-B0FE-308F-4473B0046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BDE91-8EA4-CFC5-618E-38C086253447}"/>
              </a:ext>
            </a:extLst>
          </p:cNvPr>
          <p:cNvSpPr>
            <a:spLocks noGrp="1"/>
          </p:cNvSpPr>
          <p:nvPr>
            <p:ph type="title"/>
          </p:nvPr>
        </p:nvSpPr>
        <p:spPr>
          <a:xfrm>
            <a:off x="1505210" y="3029426"/>
            <a:ext cx="9181580" cy="799148"/>
          </a:xfrm>
        </p:spPr>
        <p:txBody>
          <a:bodyPr/>
          <a:lstStyle/>
          <a:p>
            <a:r>
              <a:rPr lang="en-US" dirty="0"/>
              <a:t>"I can be a good friend by __________."</a:t>
            </a:r>
          </a:p>
        </p:txBody>
      </p:sp>
    </p:spTree>
    <p:extLst>
      <p:ext uri="{BB962C8B-B14F-4D97-AF65-F5344CB8AC3E}">
        <p14:creationId xmlns:p14="http://schemas.microsoft.com/office/powerpoint/2010/main" val="406642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73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A5124-6DE7-B108-680E-BC5E229B6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E8BDB-C208-8EA1-525B-F627D34FE96C}"/>
              </a:ext>
            </a:extLst>
          </p:cNvPr>
          <p:cNvSpPr>
            <a:spLocks noGrp="1"/>
          </p:cNvSpPr>
          <p:nvPr>
            <p:ph type="title"/>
          </p:nvPr>
        </p:nvSpPr>
        <p:spPr>
          <a:xfrm>
            <a:off x="1505210" y="3029426"/>
            <a:ext cx="9181580" cy="799148"/>
          </a:xfrm>
        </p:spPr>
        <p:txBody>
          <a:bodyPr/>
          <a:lstStyle/>
          <a:p>
            <a:r>
              <a:rPr lang="en-US" dirty="0"/>
              <a:t>"I will use my voice to __________."</a:t>
            </a:r>
          </a:p>
        </p:txBody>
      </p:sp>
    </p:spTree>
    <p:extLst>
      <p:ext uri="{BB962C8B-B14F-4D97-AF65-F5344CB8AC3E}">
        <p14:creationId xmlns:p14="http://schemas.microsoft.com/office/powerpoint/2010/main" val="2487710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74259-DCD0-A9D1-45EE-BF624D920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7C8B3-A703-B809-E91A-8CC698FA979F}"/>
              </a:ext>
            </a:extLst>
          </p:cNvPr>
          <p:cNvSpPr>
            <a:spLocks noGrp="1"/>
          </p:cNvSpPr>
          <p:nvPr>
            <p:ph type="title"/>
          </p:nvPr>
        </p:nvSpPr>
        <p:spPr>
          <a:xfrm>
            <a:off x="2159517" y="3029426"/>
            <a:ext cx="7872966" cy="799148"/>
          </a:xfrm>
        </p:spPr>
        <p:txBody>
          <a:bodyPr/>
          <a:lstStyle/>
          <a:p>
            <a:r>
              <a:rPr lang="en-US" dirty="0"/>
              <a:t>"I believe everyone deserves __________, so I will __________."</a:t>
            </a:r>
          </a:p>
        </p:txBody>
      </p:sp>
    </p:spTree>
    <p:extLst>
      <p:ext uri="{BB962C8B-B14F-4D97-AF65-F5344CB8AC3E}">
        <p14:creationId xmlns:p14="http://schemas.microsoft.com/office/powerpoint/2010/main" val="364264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38659-0A23-2DE4-9320-DF321710BB52}"/>
              </a:ext>
            </a:extLst>
          </p:cNvPr>
          <p:cNvSpPr>
            <a:spLocks noGrp="1"/>
          </p:cNvSpPr>
          <p:nvPr>
            <p:ph type="body" sz="quarter" idx="10"/>
          </p:nvPr>
        </p:nvSpPr>
        <p:spPr>
          <a:xfrm>
            <a:off x="2380791" y="1272346"/>
            <a:ext cx="6077409" cy="854628"/>
          </a:xfrm>
        </p:spPr>
        <p:txBody>
          <a:bodyPr>
            <a:noAutofit/>
          </a:bodyPr>
          <a:lstStyle/>
          <a:p>
            <a:r>
              <a:rPr lang="en-US" dirty="0"/>
              <a:t>Proverbs 16:24 </a:t>
            </a:r>
          </a:p>
        </p:txBody>
      </p:sp>
      <p:sp>
        <p:nvSpPr>
          <p:cNvPr id="3" name="Text Placeholder 2">
            <a:extLst>
              <a:ext uri="{FF2B5EF4-FFF2-40B4-BE49-F238E27FC236}">
                <a16:creationId xmlns:a16="http://schemas.microsoft.com/office/drawing/2014/main" id="{41AAA4A4-346D-773A-9D68-AE58DA11246E}"/>
              </a:ext>
            </a:extLst>
          </p:cNvPr>
          <p:cNvSpPr>
            <a:spLocks noGrp="1"/>
          </p:cNvSpPr>
          <p:nvPr>
            <p:ph type="body" sz="quarter" idx="11"/>
          </p:nvPr>
        </p:nvSpPr>
        <p:spPr/>
        <p:txBody>
          <a:bodyPr/>
          <a:lstStyle/>
          <a:p>
            <a:r>
              <a:rPr lang="en-US" dirty="0"/>
              <a:t>"Gracious words are a honeycomb, sweet to the soul and healing to the bones."</a:t>
            </a:r>
          </a:p>
        </p:txBody>
      </p:sp>
    </p:spTree>
    <p:extLst>
      <p:ext uri="{BB962C8B-B14F-4D97-AF65-F5344CB8AC3E}">
        <p14:creationId xmlns:p14="http://schemas.microsoft.com/office/powerpoint/2010/main" val="2746421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4EF053-440D-787A-1141-3A7BD7B6F6BA}"/>
              </a:ext>
            </a:extLst>
          </p:cNvPr>
          <p:cNvSpPr>
            <a:spLocks noGrp="1"/>
          </p:cNvSpPr>
          <p:nvPr>
            <p:ph type="body" sz="quarter" idx="10"/>
          </p:nvPr>
        </p:nvSpPr>
        <p:spPr/>
        <p:txBody>
          <a:bodyPr/>
          <a:lstStyle/>
          <a:p>
            <a:r>
              <a:rPr lang="en-US" dirty="0"/>
              <a:t>Mindfulness Walking</a:t>
            </a:r>
          </a:p>
        </p:txBody>
      </p:sp>
      <p:pic>
        <p:nvPicPr>
          <p:cNvPr id="3" name="Picture 2" descr="Illustration of artist">
            <a:extLst>
              <a:ext uri="{FF2B5EF4-FFF2-40B4-BE49-F238E27FC236}">
                <a16:creationId xmlns:a16="http://schemas.microsoft.com/office/drawing/2014/main" id="{F72007A0-A9A1-A97A-A2E2-DBD644208D80}"/>
              </a:ext>
            </a:extLst>
          </p:cNvPr>
          <p:cNvPicPr>
            <a:picLocks noChangeAspect="1"/>
          </p:cNvPicPr>
          <p:nvPr/>
        </p:nvPicPr>
        <p:blipFill>
          <a:blip r:embed="rId2"/>
          <a:stretch>
            <a:fillRect/>
          </a:stretch>
        </p:blipFill>
        <p:spPr>
          <a:xfrm>
            <a:off x="1679478" y="2075364"/>
            <a:ext cx="8686993" cy="4445188"/>
          </a:xfrm>
          <a:prstGeom prst="roundRect">
            <a:avLst>
              <a:gd name="adj" fmla="val 10442"/>
            </a:avLst>
          </a:prstGeom>
        </p:spPr>
      </p:pic>
    </p:spTree>
    <p:extLst>
      <p:ext uri="{BB962C8B-B14F-4D97-AF65-F5344CB8AC3E}">
        <p14:creationId xmlns:p14="http://schemas.microsoft.com/office/powerpoint/2010/main" val="2284028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 holding hand">
            <a:extLst>
              <a:ext uri="{FF2B5EF4-FFF2-40B4-BE49-F238E27FC236}">
                <a16:creationId xmlns:a16="http://schemas.microsoft.com/office/drawing/2014/main" id="{8E83C5E4-A923-24D4-BC06-6DA7798492D4}"/>
              </a:ext>
            </a:extLst>
          </p:cNvPr>
          <p:cNvPicPr>
            <a:picLocks noChangeAspect="1"/>
          </p:cNvPicPr>
          <p:nvPr/>
        </p:nvPicPr>
        <p:blipFill>
          <a:blip r:embed="rId2"/>
          <a:stretch>
            <a:fillRect/>
          </a:stretch>
        </p:blipFill>
        <p:spPr>
          <a:xfrm>
            <a:off x="4571771" y="0"/>
            <a:ext cx="7620229" cy="6858000"/>
          </a:xfrm>
          <a:prstGeom prst="rect">
            <a:avLst/>
          </a:prstGeom>
        </p:spPr>
      </p:pic>
      <p:sp>
        <p:nvSpPr>
          <p:cNvPr id="4" name="Rectangle: Rounded Corners 3">
            <a:extLst>
              <a:ext uri="{FF2B5EF4-FFF2-40B4-BE49-F238E27FC236}">
                <a16:creationId xmlns:a16="http://schemas.microsoft.com/office/drawing/2014/main" id="{05584698-75FC-7C5A-E9CD-5F470C2811D1}"/>
              </a:ext>
            </a:extLst>
          </p:cNvPr>
          <p:cNvSpPr/>
          <p:nvPr/>
        </p:nvSpPr>
        <p:spPr>
          <a:xfrm>
            <a:off x="639178" y="1689374"/>
            <a:ext cx="4869524" cy="134394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r>
              <a:rPr lang="en-GB" sz="4400" b="1" dirty="0">
                <a:latin typeface="Outfit"/>
              </a:rPr>
              <a:t>"I can..."</a:t>
            </a:r>
          </a:p>
        </p:txBody>
      </p:sp>
      <p:sp>
        <p:nvSpPr>
          <p:cNvPr id="6" name="Text Placeholder 1">
            <a:extLst>
              <a:ext uri="{FF2B5EF4-FFF2-40B4-BE49-F238E27FC236}">
                <a16:creationId xmlns:a16="http://schemas.microsoft.com/office/drawing/2014/main" id="{58C416E1-34EF-F085-438D-1F6E0491004A}"/>
              </a:ext>
            </a:extLst>
          </p:cNvPr>
          <p:cNvSpPr>
            <a:spLocks noGrp="1"/>
          </p:cNvSpPr>
          <p:nvPr>
            <p:ph type="body" sz="quarter" idx="10"/>
          </p:nvPr>
        </p:nvSpPr>
        <p:spPr>
          <a:xfrm>
            <a:off x="639178" y="525277"/>
            <a:ext cx="5638959" cy="961567"/>
          </a:xfrm>
        </p:spPr>
        <p:txBody>
          <a:bodyPr/>
          <a:lstStyle/>
          <a:p>
            <a:r>
              <a:rPr lang="en-US" sz="4400" b="1" dirty="0"/>
              <a:t>Pledge/Affirmations</a:t>
            </a:r>
          </a:p>
        </p:txBody>
      </p:sp>
      <p:sp>
        <p:nvSpPr>
          <p:cNvPr id="3" name="Rectangle: Rounded Corners 3">
            <a:extLst>
              <a:ext uri="{FF2B5EF4-FFF2-40B4-BE49-F238E27FC236}">
                <a16:creationId xmlns:a16="http://schemas.microsoft.com/office/drawing/2014/main" id="{E845C03D-B693-F627-1A27-67F80C4EF000}"/>
              </a:ext>
            </a:extLst>
          </p:cNvPr>
          <p:cNvSpPr/>
          <p:nvPr/>
        </p:nvSpPr>
        <p:spPr>
          <a:xfrm>
            <a:off x="639178" y="3193323"/>
            <a:ext cx="4869524" cy="134394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r>
              <a:rPr lang="en-GB" sz="4400" b="1" dirty="0">
                <a:latin typeface="Outfit"/>
              </a:rPr>
              <a:t>"I am..."</a:t>
            </a:r>
          </a:p>
        </p:txBody>
      </p:sp>
      <p:sp>
        <p:nvSpPr>
          <p:cNvPr id="5" name="Rectangle: Rounded Corners 3">
            <a:extLst>
              <a:ext uri="{FF2B5EF4-FFF2-40B4-BE49-F238E27FC236}">
                <a16:creationId xmlns:a16="http://schemas.microsoft.com/office/drawing/2014/main" id="{42DF2BDF-6791-B43C-6F75-639A8C3B9C24}"/>
              </a:ext>
            </a:extLst>
          </p:cNvPr>
          <p:cNvSpPr/>
          <p:nvPr/>
        </p:nvSpPr>
        <p:spPr>
          <a:xfrm>
            <a:off x="639178" y="4781491"/>
            <a:ext cx="4869524" cy="134394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r>
              <a:rPr lang="en-GB" sz="4400" b="1" dirty="0">
                <a:latin typeface="Outfit"/>
              </a:rPr>
              <a:t>"I will..."</a:t>
            </a:r>
          </a:p>
        </p:txBody>
      </p:sp>
    </p:spTree>
    <p:extLst>
      <p:ext uri="{BB962C8B-B14F-4D97-AF65-F5344CB8AC3E}">
        <p14:creationId xmlns:p14="http://schemas.microsoft.com/office/powerpoint/2010/main" val="17350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8CFADE7-B94F-4CE8-DAEC-1032F3F5432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848884"/>
            <a:ext cx="5265815" cy="4699399"/>
          </a:xfrm>
        </p:spPr>
        <p:txBody>
          <a:bodyPr/>
          <a:lstStyle/>
          <a:p>
            <a:pPr>
              <a:lnSpc>
                <a:spcPct val="110000"/>
              </a:lnSpc>
            </a:pPr>
            <a:r>
              <a:rPr lang="en-US" sz="2800" dirty="0"/>
              <a:t>In our journey through life, there are moments when we encounter the darker sides of humanity. We see acts of unkindness, injustice, and harm that can leave us feeling disheartened and disillusioned. These experiences can challenge our faith in goodness and fairness.</a:t>
            </a:r>
          </a:p>
        </p:txBody>
      </p:sp>
    </p:spTree>
    <p:extLst>
      <p:ext uri="{BB962C8B-B14F-4D97-AF65-F5344CB8AC3E}">
        <p14:creationId xmlns:p14="http://schemas.microsoft.com/office/powerpoint/2010/main" val="283724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BAF1E3E-4246-136B-2050-367EFD51DAB1}"/>
              </a:ext>
            </a:extLst>
          </p:cNvPr>
          <p:cNvSpPr>
            <a:spLocks noGrp="1"/>
          </p:cNvSpPr>
          <p:nvPr>
            <p:ph type="body" sz="quarter" idx="10"/>
          </p:nvPr>
        </p:nvSpPr>
        <p:spPr>
          <a:xfrm>
            <a:off x="969752" y="1222314"/>
            <a:ext cx="6289692" cy="1937801"/>
          </a:xfrm>
        </p:spPr>
        <p:txBody>
          <a:bodyPr/>
          <a:lstStyle/>
          <a:p>
            <a:pPr>
              <a:lnSpc>
                <a:spcPct val="110000"/>
              </a:lnSpc>
            </a:pPr>
            <a:r>
              <a:rPr lang="en-US" sz="2800" dirty="0"/>
              <a:t>Yet, it is precisely in these moments of darkness that our call to pursue justice becomes most vital. Justice is not about seeking revenge or holding onto anger. It is about striving to create a world where fairness, compassion, and respect prevail, even when we have witnessed the opposite.</a:t>
            </a:r>
          </a:p>
        </p:txBody>
      </p:sp>
    </p:spTree>
    <p:extLst>
      <p:ext uri="{BB962C8B-B14F-4D97-AF65-F5344CB8AC3E}">
        <p14:creationId xmlns:p14="http://schemas.microsoft.com/office/powerpoint/2010/main" val="4081222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2BE75-EC6D-5383-C74A-D36D519DBED4}"/>
            </a:ext>
          </a:extLst>
        </p:cNvPr>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D0B51E3F-30C7-187C-D34C-6A50732E4795}"/>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14A946FF-3B8D-6963-7A57-76DE30CB2C1C}"/>
              </a:ext>
            </a:extLst>
          </p:cNvPr>
          <p:cNvSpPr>
            <a:spLocks noGrp="1"/>
          </p:cNvSpPr>
          <p:nvPr>
            <p:ph type="body" sz="quarter" idx="10"/>
          </p:nvPr>
        </p:nvSpPr>
        <p:spPr>
          <a:xfrm>
            <a:off x="992055" y="2036353"/>
            <a:ext cx="6289692" cy="1937801"/>
          </a:xfrm>
        </p:spPr>
        <p:txBody>
          <a:bodyPr/>
          <a:lstStyle/>
          <a:p>
            <a:pPr>
              <a:lnSpc>
                <a:spcPct val="110000"/>
              </a:lnSpc>
            </a:pPr>
            <a:r>
              <a:rPr lang="en-US" sz="2800" dirty="0"/>
              <a:t>In the face of darkness, let us be the light. In the presence of wrong, let us strive to be the right. And in a world that sometimes shows us its worst, let us respond with our best.</a:t>
            </a:r>
          </a:p>
          <a:p>
            <a:pPr>
              <a:lnSpc>
                <a:spcPct val="110000"/>
              </a:lnSpc>
            </a:pPr>
            <a:r>
              <a:rPr lang="en-US" sz="2800" dirty="0"/>
              <a:t>Amen.</a:t>
            </a:r>
          </a:p>
          <a:p>
            <a:pPr>
              <a:lnSpc>
                <a:spcPct val="110000"/>
              </a:lnSpc>
            </a:pPr>
            <a:endParaRPr lang="en-US" sz="2800" dirty="0"/>
          </a:p>
        </p:txBody>
      </p:sp>
    </p:spTree>
    <p:extLst>
      <p:ext uri="{BB962C8B-B14F-4D97-AF65-F5344CB8AC3E}">
        <p14:creationId xmlns:p14="http://schemas.microsoft.com/office/powerpoint/2010/main" val="2031329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p:txBody>
          <a:bodyPr/>
          <a:lstStyle/>
          <a:p>
            <a:pPr>
              <a:spcAft>
                <a:spcPts val="2000"/>
              </a:spcAft>
            </a:pPr>
            <a:r>
              <a:rPr lang="en-GB" sz="2800" dirty="0"/>
              <a:t>Dear God,</a:t>
            </a:r>
          </a:p>
          <a:p>
            <a:pPr>
              <a:spcAft>
                <a:spcPts val="2000"/>
              </a:spcAft>
            </a:pPr>
            <a:r>
              <a:rPr lang="en-GB" sz="2800" dirty="0"/>
              <a:t>Sometimes we see others in a way that we perhaps shouldn’t. </a:t>
            </a:r>
          </a:p>
          <a:p>
            <a:pPr>
              <a:spcAft>
                <a:spcPts val="2000"/>
              </a:spcAft>
            </a:pPr>
            <a:r>
              <a:rPr lang="en-GB" sz="2800" dirty="0"/>
              <a:t>Remind us that we can make a difference by choosing to do what is right and just. Give us the strength and courage to stand up for justice, to speak out against wrongs, and to treat everyone with kindness and respect</a:t>
            </a:r>
          </a:p>
        </p:txBody>
      </p:sp>
    </p:spTree>
    <p:extLst>
      <p:ext uri="{BB962C8B-B14F-4D97-AF65-F5344CB8AC3E}">
        <p14:creationId xmlns:p14="http://schemas.microsoft.com/office/powerpoint/2010/main" val="1410456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2BE75-EC6D-5383-C74A-D36D519DBE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A946FF-3B8D-6963-7A57-76DE30CB2C1C}"/>
              </a:ext>
            </a:extLst>
          </p:cNvPr>
          <p:cNvSpPr>
            <a:spLocks noGrp="1"/>
          </p:cNvSpPr>
          <p:nvPr>
            <p:ph type="body" sz="quarter" idx="10"/>
          </p:nvPr>
        </p:nvSpPr>
        <p:spPr>
          <a:xfrm>
            <a:off x="3290087" y="1491199"/>
            <a:ext cx="6289692" cy="1937801"/>
          </a:xfrm>
        </p:spPr>
        <p:txBody>
          <a:bodyPr/>
          <a:lstStyle/>
          <a:p>
            <a:r>
              <a:rPr lang="en-GB" sz="2800" dirty="0"/>
              <a:t>Guide our hearts to seek fairness and to help those who are hurting or in need. Teach us to forgive, to heal, and to work together to make our world a better, more just place. Thank you for your love and guidance.</a:t>
            </a:r>
          </a:p>
          <a:p>
            <a:r>
              <a:rPr lang="en-GB" sz="2800" dirty="0"/>
              <a:t>Amen</a:t>
            </a:r>
          </a:p>
        </p:txBody>
      </p:sp>
    </p:spTree>
    <p:extLst>
      <p:ext uri="{BB962C8B-B14F-4D97-AF65-F5344CB8AC3E}">
        <p14:creationId xmlns:p14="http://schemas.microsoft.com/office/powerpoint/2010/main" val="105671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2C06-0853-9A1B-43B7-6EAD20C73F05}"/>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549E80"/>
                </a:solidFill>
              </a:rPr>
              <a:t>I wonder…</a:t>
            </a:r>
            <a:br>
              <a:rPr lang="en-US" sz="4800" dirty="0"/>
            </a:br>
            <a:r>
              <a:rPr lang="en-US" b="0" dirty="0"/>
              <a:t>How can we define beauty?</a:t>
            </a:r>
            <a:endParaRPr lang="en-GB" b="0" dirty="0"/>
          </a:p>
        </p:txBody>
      </p:sp>
    </p:spTree>
    <p:extLst>
      <p:ext uri="{BB962C8B-B14F-4D97-AF65-F5344CB8AC3E}">
        <p14:creationId xmlns:p14="http://schemas.microsoft.com/office/powerpoint/2010/main" val="188208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1A44B6-F3E1-2D9C-598E-3E7928467C70}"/>
              </a:ext>
            </a:extLst>
          </p:cNvPr>
          <p:cNvSpPr txBox="1">
            <a:spLocks/>
          </p:cNvSpPr>
          <p:nvPr/>
        </p:nvSpPr>
        <p:spPr>
          <a:xfrm>
            <a:off x="1195217" y="3029426"/>
            <a:ext cx="9801566" cy="79914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sz="6000" dirty="0">
                <a:solidFill>
                  <a:schemeClr val="bg1"/>
                </a:solidFill>
              </a:rPr>
              <a:t>What is Justice?</a:t>
            </a:r>
          </a:p>
        </p:txBody>
      </p:sp>
    </p:spTree>
    <p:extLst>
      <p:ext uri="{BB962C8B-B14F-4D97-AF65-F5344CB8AC3E}">
        <p14:creationId xmlns:p14="http://schemas.microsoft.com/office/powerpoint/2010/main" val="11379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DF626BF2-466B-B17A-B676-50DDB25BDA92}"/>
              </a:ext>
            </a:extLst>
          </p:cNvPr>
          <p:cNvSpPr/>
          <p:nvPr/>
        </p:nvSpPr>
        <p:spPr>
          <a:xfrm>
            <a:off x="1126273" y="591015"/>
            <a:ext cx="3534937" cy="5709424"/>
          </a:xfrm>
          <a:prstGeom prst="roundRect">
            <a:avLst>
              <a:gd name="adj" fmla="val 986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E4831F8-6A69-1698-2921-CA780F21F2C7}"/>
              </a:ext>
            </a:extLst>
          </p:cNvPr>
          <p:cNvPicPr>
            <a:picLocks noChangeAspect="1"/>
          </p:cNvPicPr>
          <p:nvPr/>
        </p:nvPicPr>
        <p:blipFill>
          <a:blip r:embed="rId2"/>
          <a:stretch>
            <a:fillRect/>
          </a:stretch>
        </p:blipFill>
        <p:spPr>
          <a:xfrm>
            <a:off x="5466622" y="1582962"/>
            <a:ext cx="5932065" cy="3692076"/>
          </a:xfrm>
          <a:prstGeom prst="rect">
            <a:avLst/>
          </a:prstGeom>
        </p:spPr>
      </p:pic>
      <p:pic>
        <p:nvPicPr>
          <p:cNvPr id="4" name="Picture 3">
            <a:extLst>
              <a:ext uri="{FF2B5EF4-FFF2-40B4-BE49-F238E27FC236}">
                <a16:creationId xmlns:a16="http://schemas.microsoft.com/office/drawing/2014/main" id="{1D3C59A0-AC62-8C02-39C6-54E7BBB00589}"/>
              </a:ext>
            </a:extLst>
          </p:cNvPr>
          <p:cNvPicPr>
            <a:picLocks noChangeAspect="1"/>
          </p:cNvPicPr>
          <p:nvPr/>
        </p:nvPicPr>
        <p:blipFill>
          <a:blip r:embed="rId3"/>
          <a:stretch>
            <a:fillRect/>
          </a:stretch>
        </p:blipFill>
        <p:spPr>
          <a:xfrm>
            <a:off x="1603107" y="874348"/>
            <a:ext cx="2581267" cy="5142757"/>
          </a:xfrm>
          <a:prstGeom prst="rect">
            <a:avLst/>
          </a:prstGeom>
        </p:spPr>
      </p:pic>
    </p:spTree>
    <p:extLst>
      <p:ext uri="{BB962C8B-B14F-4D97-AF65-F5344CB8AC3E}">
        <p14:creationId xmlns:p14="http://schemas.microsoft.com/office/powerpoint/2010/main" val="112851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DE20-F66A-AD1B-1442-306A6CB52BB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C5C2477-1A37-FF39-A723-9BD7911B1FFE}"/>
              </a:ext>
            </a:extLst>
          </p:cNvPr>
          <p:cNvGrpSpPr/>
          <p:nvPr/>
        </p:nvGrpSpPr>
        <p:grpSpPr>
          <a:xfrm>
            <a:off x="4328531" y="574288"/>
            <a:ext cx="3534937" cy="5709424"/>
            <a:chOff x="1126273" y="591015"/>
            <a:chExt cx="3534937" cy="5709424"/>
          </a:xfrm>
        </p:grpSpPr>
        <p:sp>
          <p:nvSpPr>
            <p:cNvPr id="5" name="Rectangle 4">
              <a:extLst>
                <a:ext uri="{FF2B5EF4-FFF2-40B4-BE49-F238E27FC236}">
                  <a16:creationId xmlns:a16="http://schemas.microsoft.com/office/drawing/2014/main" id="{5D5B237A-5AB0-6B57-497A-02CC5F6A68F0}"/>
                </a:ext>
              </a:extLst>
            </p:cNvPr>
            <p:cNvSpPr/>
            <p:nvPr/>
          </p:nvSpPr>
          <p:spPr>
            <a:xfrm>
              <a:off x="1126273" y="591015"/>
              <a:ext cx="3534937" cy="57094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1FF0BB-7B68-EF09-5452-7A59E123F2C8}"/>
                </a:ext>
              </a:extLst>
            </p:cNvPr>
            <p:cNvPicPr>
              <a:picLocks noChangeAspect="1"/>
            </p:cNvPicPr>
            <p:nvPr/>
          </p:nvPicPr>
          <p:blipFill>
            <a:blip r:embed="rId2"/>
            <a:stretch>
              <a:fillRect/>
            </a:stretch>
          </p:blipFill>
          <p:spPr>
            <a:xfrm>
              <a:off x="1603107" y="874348"/>
              <a:ext cx="2581267" cy="5142757"/>
            </a:xfrm>
            <a:prstGeom prst="roundRect">
              <a:avLst/>
            </a:prstGeom>
          </p:spPr>
        </p:pic>
      </p:grpSp>
      <p:sp>
        <p:nvSpPr>
          <p:cNvPr id="7" name="Rectangle: Rounded Corners 3">
            <a:extLst>
              <a:ext uri="{FF2B5EF4-FFF2-40B4-BE49-F238E27FC236}">
                <a16:creationId xmlns:a16="http://schemas.microsoft.com/office/drawing/2014/main" id="{DABFF2D3-8C6E-0F62-F271-4BBB72E44532}"/>
              </a:ext>
            </a:extLst>
          </p:cNvPr>
          <p:cNvSpPr/>
          <p:nvPr/>
        </p:nvSpPr>
        <p:spPr>
          <a:xfrm>
            <a:off x="8189867" y="918337"/>
            <a:ext cx="2314582"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3200" dirty="0">
                <a:latin typeface="Outfit"/>
              </a:rPr>
              <a:t>Blindfold</a:t>
            </a:r>
          </a:p>
        </p:txBody>
      </p:sp>
      <p:sp>
        <p:nvSpPr>
          <p:cNvPr id="8" name="Rectangle: Rounded Corners 3">
            <a:extLst>
              <a:ext uri="{FF2B5EF4-FFF2-40B4-BE49-F238E27FC236}">
                <a16:creationId xmlns:a16="http://schemas.microsoft.com/office/drawing/2014/main" id="{B5B05B39-98DB-3716-4182-494615BE8308}"/>
              </a:ext>
            </a:extLst>
          </p:cNvPr>
          <p:cNvSpPr/>
          <p:nvPr/>
        </p:nvSpPr>
        <p:spPr>
          <a:xfrm>
            <a:off x="8189867" y="4427253"/>
            <a:ext cx="2314582"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3200" dirty="0">
                <a:latin typeface="Outfit"/>
              </a:rPr>
              <a:t>Sword</a:t>
            </a:r>
          </a:p>
        </p:txBody>
      </p:sp>
      <p:sp>
        <p:nvSpPr>
          <p:cNvPr id="9" name="Rectangle: Rounded Corners 3">
            <a:extLst>
              <a:ext uri="{FF2B5EF4-FFF2-40B4-BE49-F238E27FC236}">
                <a16:creationId xmlns:a16="http://schemas.microsoft.com/office/drawing/2014/main" id="{BF9F1F95-4EB2-BD32-A571-AE86D06C3220}"/>
              </a:ext>
            </a:extLst>
          </p:cNvPr>
          <p:cNvSpPr/>
          <p:nvPr/>
        </p:nvSpPr>
        <p:spPr>
          <a:xfrm>
            <a:off x="1687550" y="2081617"/>
            <a:ext cx="2314582"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3200" dirty="0">
                <a:latin typeface="Outfit"/>
              </a:rPr>
              <a:t>Scales</a:t>
            </a:r>
          </a:p>
        </p:txBody>
      </p:sp>
    </p:spTree>
    <p:extLst>
      <p:ext uri="{BB962C8B-B14F-4D97-AF65-F5344CB8AC3E}">
        <p14:creationId xmlns:p14="http://schemas.microsoft.com/office/powerpoint/2010/main" val="56972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BFDB9-E25C-386C-B932-5C1349211121}"/>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6248201-E947-2D32-3499-590488964580}"/>
              </a:ext>
            </a:extLst>
          </p:cNvPr>
          <p:cNvSpPr/>
          <p:nvPr/>
        </p:nvSpPr>
        <p:spPr>
          <a:xfrm>
            <a:off x="8411580" y="1510862"/>
            <a:ext cx="2877015" cy="28770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75704F4-DB1F-DB02-A579-BBCA400C3B98}"/>
              </a:ext>
            </a:extLst>
          </p:cNvPr>
          <p:cNvSpPr/>
          <p:nvPr/>
        </p:nvSpPr>
        <p:spPr>
          <a:xfrm>
            <a:off x="4646474" y="1510862"/>
            <a:ext cx="2877015" cy="28770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12079B8-5F78-2272-594D-B7E7717E7A44}"/>
              </a:ext>
            </a:extLst>
          </p:cNvPr>
          <p:cNvSpPr/>
          <p:nvPr/>
        </p:nvSpPr>
        <p:spPr>
          <a:xfrm>
            <a:off x="892386" y="1510862"/>
            <a:ext cx="2877015" cy="28770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B1B9BE-4A9E-094F-06C3-E74B73AB4E60}"/>
              </a:ext>
            </a:extLst>
          </p:cNvPr>
          <p:cNvPicPr>
            <a:picLocks noChangeAspect="1"/>
          </p:cNvPicPr>
          <p:nvPr/>
        </p:nvPicPr>
        <p:blipFill rotWithShape="1">
          <a:blip r:embed="rId2"/>
          <a:srcRect l="27247" t="46693" r="57087" b="27423"/>
          <a:stretch/>
        </p:blipFill>
        <p:spPr>
          <a:xfrm>
            <a:off x="1375947" y="2061792"/>
            <a:ext cx="1909894" cy="1775153"/>
          </a:xfrm>
          <a:prstGeom prst="rect">
            <a:avLst/>
          </a:prstGeom>
        </p:spPr>
      </p:pic>
      <p:pic>
        <p:nvPicPr>
          <p:cNvPr id="6" name="Picture 5">
            <a:extLst>
              <a:ext uri="{FF2B5EF4-FFF2-40B4-BE49-F238E27FC236}">
                <a16:creationId xmlns:a16="http://schemas.microsoft.com/office/drawing/2014/main" id="{1481EECF-2492-3FB8-9E2B-94B1AECD5021}"/>
              </a:ext>
            </a:extLst>
          </p:cNvPr>
          <p:cNvPicPr>
            <a:picLocks noChangeAspect="1"/>
          </p:cNvPicPr>
          <p:nvPr/>
        </p:nvPicPr>
        <p:blipFill rotWithShape="1">
          <a:blip r:embed="rId3"/>
          <a:srcRect l="28144" t="47698" r="58015" b="27428"/>
          <a:stretch/>
        </p:blipFill>
        <p:spPr>
          <a:xfrm>
            <a:off x="5241281" y="2096451"/>
            <a:ext cx="1687399" cy="1705834"/>
          </a:xfrm>
          <a:prstGeom prst="rect">
            <a:avLst/>
          </a:prstGeom>
        </p:spPr>
      </p:pic>
      <p:pic>
        <p:nvPicPr>
          <p:cNvPr id="10" name="Picture 9">
            <a:extLst>
              <a:ext uri="{FF2B5EF4-FFF2-40B4-BE49-F238E27FC236}">
                <a16:creationId xmlns:a16="http://schemas.microsoft.com/office/drawing/2014/main" id="{D1586D57-DD35-DF3A-9F71-799AAB4FF0D9}"/>
              </a:ext>
            </a:extLst>
          </p:cNvPr>
          <p:cNvPicPr>
            <a:picLocks noChangeAspect="1"/>
          </p:cNvPicPr>
          <p:nvPr/>
        </p:nvPicPr>
        <p:blipFill rotWithShape="1">
          <a:blip r:embed="rId4"/>
          <a:srcRect l="28608" t="48110" r="58479" b="27429"/>
          <a:stretch/>
        </p:blipFill>
        <p:spPr>
          <a:xfrm>
            <a:off x="9062949" y="2110591"/>
            <a:ext cx="1574276" cy="1677554"/>
          </a:xfrm>
          <a:prstGeom prst="rect">
            <a:avLst/>
          </a:prstGeom>
        </p:spPr>
      </p:pic>
      <p:sp>
        <p:nvSpPr>
          <p:cNvPr id="16" name="Rectangle: Rounded Corners 3">
            <a:extLst>
              <a:ext uri="{FF2B5EF4-FFF2-40B4-BE49-F238E27FC236}">
                <a16:creationId xmlns:a16="http://schemas.microsoft.com/office/drawing/2014/main" id="{CFA06E02-626E-EC2A-D7E0-EE9469DC5D0B}"/>
              </a:ext>
            </a:extLst>
          </p:cNvPr>
          <p:cNvSpPr/>
          <p:nvPr/>
        </p:nvSpPr>
        <p:spPr>
          <a:xfrm>
            <a:off x="306480" y="4785967"/>
            <a:ext cx="4048825" cy="1461495"/>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2400" dirty="0">
                <a:latin typeface="Outfit"/>
              </a:rPr>
              <a:t>balance, equality, justice, and harmony.</a:t>
            </a:r>
          </a:p>
        </p:txBody>
      </p:sp>
      <p:sp>
        <p:nvSpPr>
          <p:cNvPr id="17" name="Rectangle: Rounded Corners 3">
            <a:extLst>
              <a:ext uri="{FF2B5EF4-FFF2-40B4-BE49-F238E27FC236}">
                <a16:creationId xmlns:a16="http://schemas.microsoft.com/office/drawing/2014/main" id="{6062AA9D-5374-8CB7-3569-D42D0FF14321}"/>
              </a:ext>
            </a:extLst>
          </p:cNvPr>
          <p:cNvSpPr/>
          <p:nvPr/>
        </p:nvSpPr>
        <p:spPr>
          <a:xfrm>
            <a:off x="7825674" y="4569082"/>
            <a:ext cx="4048825" cy="1895264"/>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2400" dirty="0">
                <a:latin typeface="Outfit"/>
              </a:rPr>
              <a:t>power, protection, authority, strength, and courage.</a:t>
            </a:r>
          </a:p>
        </p:txBody>
      </p:sp>
      <p:sp>
        <p:nvSpPr>
          <p:cNvPr id="18" name="Rectangle: Rounded Corners 3">
            <a:extLst>
              <a:ext uri="{FF2B5EF4-FFF2-40B4-BE49-F238E27FC236}">
                <a16:creationId xmlns:a16="http://schemas.microsoft.com/office/drawing/2014/main" id="{C2DE975C-9015-E574-C8E7-6965D614B290}"/>
              </a:ext>
            </a:extLst>
          </p:cNvPr>
          <p:cNvSpPr/>
          <p:nvPr/>
        </p:nvSpPr>
        <p:spPr>
          <a:xfrm>
            <a:off x="4907052" y="5002852"/>
            <a:ext cx="2377895" cy="1027727"/>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2400" dirty="0">
                <a:latin typeface="Outfit"/>
              </a:rPr>
              <a:t>fairness</a:t>
            </a:r>
          </a:p>
        </p:txBody>
      </p:sp>
      <p:sp>
        <p:nvSpPr>
          <p:cNvPr id="4" name="TextBox 3">
            <a:extLst>
              <a:ext uri="{FF2B5EF4-FFF2-40B4-BE49-F238E27FC236}">
                <a16:creationId xmlns:a16="http://schemas.microsoft.com/office/drawing/2014/main" id="{5384433D-8119-CD04-7D3B-459F5B64BAA2}"/>
              </a:ext>
            </a:extLst>
          </p:cNvPr>
          <p:cNvSpPr txBox="1"/>
          <p:nvPr/>
        </p:nvSpPr>
        <p:spPr>
          <a:xfrm>
            <a:off x="1266098" y="380080"/>
            <a:ext cx="2314582" cy="707886"/>
          </a:xfrm>
          <a:prstGeom prst="rect">
            <a:avLst/>
          </a:prstGeom>
          <a:noFill/>
        </p:spPr>
        <p:txBody>
          <a:bodyPr wrap="square">
            <a:spAutoFit/>
          </a:bodyPr>
          <a:lstStyle/>
          <a:p>
            <a:pPr algn="ctr"/>
            <a:r>
              <a:rPr lang="en-GB" sz="4000" b="1" dirty="0">
                <a:latin typeface="Outfit"/>
              </a:rPr>
              <a:t>Scales</a:t>
            </a:r>
            <a:endParaRPr lang="en-US" sz="4000" b="1" dirty="0"/>
          </a:p>
        </p:txBody>
      </p:sp>
      <p:sp>
        <p:nvSpPr>
          <p:cNvPr id="5" name="TextBox 4">
            <a:extLst>
              <a:ext uri="{FF2B5EF4-FFF2-40B4-BE49-F238E27FC236}">
                <a16:creationId xmlns:a16="http://schemas.microsoft.com/office/drawing/2014/main" id="{6E5A70B2-B13E-FCC1-2BFF-759AD39007F0}"/>
              </a:ext>
            </a:extLst>
          </p:cNvPr>
          <p:cNvSpPr txBox="1"/>
          <p:nvPr/>
        </p:nvSpPr>
        <p:spPr>
          <a:xfrm>
            <a:off x="4798992" y="395217"/>
            <a:ext cx="2571976" cy="707886"/>
          </a:xfrm>
          <a:prstGeom prst="rect">
            <a:avLst/>
          </a:prstGeom>
          <a:noFill/>
        </p:spPr>
        <p:txBody>
          <a:bodyPr wrap="square">
            <a:spAutoFit/>
          </a:bodyPr>
          <a:lstStyle/>
          <a:p>
            <a:pPr algn="ctr"/>
            <a:r>
              <a:rPr lang="en-GB" sz="4000" b="1" dirty="0">
                <a:latin typeface="Outfit"/>
              </a:rPr>
              <a:t>Blindfold</a:t>
            </a:r>
            <a:endParaRPr lang="en-US" sz="4000" b="1" dirty="0"/>
          </a:p>
        </p:txBody>
      </p:sp>
      <p:sp>
        <p:nvSpPr>
          <p:cNvPr id="14" name="TextBox 13">
            <a:extLst>
              <a:ext uri="{FF2B5EF4-FFF2-40B4-BE49-F238E27FC236}">
                <a16:creationId xmlns:a16="http://schemas.microsoft.com/office/drawing/2014/main" id="{2D7FA776-FE60-2B91-00E1-7C13D5F33381}"/>
              </a:ext>
            </a:extLst>
          </p:cNvPr>
          <p:cNvSpPr txBox="1"/>
          <p:nvPr/>
        </p:nvSpPr>
        <p:spPr>
          <a:xfrm>
            <a:off x="8492687" y="395217"/>
            <a:ext cx="2571976" cy="707886"/>
          </a:xfrm>
          <a:prstGeom prst="rect">
            <a:avLst/>
          </a:prstGeom>
          <a:noFill/>
        </p:spPr>
        <p:txBody>
          <a:bodyPr wrap="square">
            <a:spAutoFit/>
          </a:bodyPr>
          <a:lstStyle/>
          <a:p>
            <a:pPr algn="ctr"/>
            <a:r>
              <a:rPr lang="en-GB" sz="4000" b="1" dirty="0">
                <a:latin typeface="Outfit"/>
              </a:rPr>
              <a:t>Sword</a:t>
            </a:r>
            <a:endParaRPr lang="en-US" sz="4000" b="1" dirty="0"/>
          </a:p>
        </p:txBody>
      </p:sp>
    </p:spTree>
    <p:extLst>
      <p:ext uri="{BB962C8B-B14F-4D97-AF65-F5344CB8AC3E}">
        <p14:creationId xmlns:p14="http://schemas.microsoft.com/office/powerpoint/2010/main" val="50571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E46CE-4421-CCB8-8615-A1006916B05F}"/>
              </a:ext>
            </a:extLst>
          </p:cNvPr>
          <p:cNvSpPr>
            <a:spLocks noGrp="1"/>
          </p:cNvSpPr>
          <p:nvPr>
            <p:ph type="body" sz="quarter" idx="10"/>
          </p:nvPr>
        </p:nvSpPr>
        <p:spPr/>
        <p:txBody>
          <a:bodyPr/>
          <a:lstStyle/>
          <a:p>
            <a:r>
              <a:rPr lang="en-US" dirty="0"/>
              <a:t>Case Study</a:t>
            </a:r>
          </a:p>
        </p:txBody>
      </p:sp>
      <p:pic>
        <p:nvPicPr>
          <p:cNvPr id="4" name="Picture 3" descr="A collage of a person in a football uniform&#10;&#10;AI-generated content may be incorrect.">
            <a:extLst>
              <a:ext uri="{FF2B5EF4-FFF2-40B4-BE49-F238E27FC236}">
                <a16:creationId xmlns:a16="http://schemas.microsoft.com/office/drawing/2014/main" id="{8F974CD5-82F6-DE76-AB2D-5DB5803A0A39}"/>
              </a:ext>
            </a:extLst>
          </p:cNvPr>
          <p:cNvPicPr>
            <a:picLocks noChangeAspect="1"/>
          </p:cNvPicPr>
          <p:nvPr/>
        </p:nvPicPr>
        <p:blipFill>
          <a:blip r:embed="rId2"/>
          <a:stretch>
            <a:fillRect/>
          </a:stretch>
        </p:blipFill>
        <p:spPr>
          <a:xfrm>
            <a:off x="2686874" y="1776649"/>
            <a:ext cx="6818251" cy="4743903"/>
          </a:xfrm>
          <a:prstGeom prst="rect">
            <a:avLst/>
          </a:prstGeom>
        </p:spPr>
      </p:pic>
    </p:spTree>
    <p:extLst>
      <p:ext uri="{BB962C8B-B14F-4D97-AF65-F5344CB8AC3E}">
        <p14:creationId xmlns:p14="http://schemas.microsoft.com/office/powerpoint/2010/main" val="4118205275"/>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3.xml><?xml version="1.0" encoding="utf-8"?>
<ds:datastoreItem xmlns:ds="http://schemas.openxmlformats.org/officeDocument/2006/customXml" ds:itemID="{4C5C2AF6-A12C-4D1B-87C5-F23EC22E56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Difference</Template>
  <TotalTime>391</TotalTime>
  <Words>480</Words>
  <Application>Microsoft Macintosh PowerPoint</Application>
  <PresentationFormat>Widescreen</PresentationFormat>
  <Paragraphs>47</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Promises</vt:lpstr>
      <vt:lpstr>"I can help others feel safe by __________."</vt:lpstr>
      <vt:lpstr>"When I see someone being treated unfairly, I will __________."</vt:lpstr>
      <vt:lpstr>"I can make a difference by __________."</vt:lpstr>
      <vt:lpstr>"I feel proud when I stand up for __________."</vt:lpstr>
      <vt:lpstr>"I show fairness by __________."</vt:lpstr>
      <vt:lpstr>"When something is not right, I will __________."</vt:lpstr>
      <vt:lpstr>"I will treat everyone with respect by __________."</vt:lpstr>
      <vt:lpstr>"I can be a good friend by __________."</vt:lpstr>
      <vt:lpstr>"I will use my voice to __________."</vt:lpstr>
      <vt:lpstr>"I believe everyone deserves __________, so I will __________."</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440</cp:revision>
  <dcterms:created xsi:type="dcterms:W3CDTF">2024-02-02T13:02:07Z</dcterms:created>
  <dcterms:modified xsi:type="dcterms:W3CDTF">2025-07-17T09:11:32Z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