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393" r:id="rId5"/>
    <p:sldId id="509" r:id="rId6"/>
    <p:sldId id="389" r:id="rId7"/>
    <p:sldId id="394" r:id="rId8"/>
    <p:sldId id="527" r:id="rId9"/>
    <p:sldId id="489" r:id="rId10"/>
    <p:sldId id="511" r:id="rId11"/>
    <p:sldId id="512" r:id="rId12"/>
    <p:sldId id="478" r:id="rId13"/>
    <p:sldId id="513" r:id="rId14"/>
    <p:sldId id="514" r:id="rId15"/>
    <p:sldId id="443" r:id="rId16"/>
    <p:sldId id="518" r:id="rId17"/>
    <p:sldId id="519" r:id="rId18"/>
    <p:sldId id="521" r:id="rId19"/>
    <p:sldId id="522" r:id="rId20"/>
    <p:sldId id="523" r:id="rId21"/>
    <p:sldId id="524" r:id="rId22"/>
    <p:sldId id="525" r:id="rId23"/>
    <p:sldId id="484" r:id="rId24"/>
    <p:sldId id="415" r:id="rId25"/>
    <p:sldId id="406"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28C"/>
    <a:srgbClr val="549E80"/>
    <a:srgbClr val="A72327"/>
    <a:srgbClr val="4BA0C1"/>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2"/>
    <p:restoredTop sz="94795"/>
  </p:normalViewPr>
  <p:slideViewPr>
    <p:cSldViewPr snapToGrid="0">
      <p:cViewPr varScale="1">
        <p:scale>
          <a:sx n="106" d="100"/>
          <a:sy n="106" d="100"/>
        </p:scale>
        <p:origin x="448" y="4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7/16/25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6</a:t>
            </a:fld>
            <a:endParaRPr lang="en-US"/>
          </a:p>
        </p:txBody>
      </p:sp>
    </p:spTree>
    <p:extLst>
      <p:ext uri="{BB962C8B-B14F-4D97-AF65-F5344CB8AC3E}">
        <p14:creationId xmlns:p14="http://schemas.microsoft.com/office/powerpoint/2010/main" val="426242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6913A-5A6B-4B53-9007-340BFCC92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740C2-AA69-1B51-3B6E-627BBB3BB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A2350-068D-5C09-CC83-4AC347B7E6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42B586-2CC4-8D71-339B-552088BDCC34}"/>
              </a:ext>
            </a:extLst>
          </p:cNvPr>
          <p:cNvSpPr>
            <a:spLocks noGrp="1"/>
          </p:cNvSpPr>
          <p:nvPr>
            <p:ph type="sldNum" sz="quarter" idx="5"/>
          </p:nvPr>
        </p:nvSpPr>
        <p:spPr/>
        <p:txBody>
          <a:bodyPr/>
          <a:lstStyle/>
          <a:p>
            <a:fld id="{9FA6DC1D-6D0A-FA43-A618-949EBDE59BEA}" type="slidenum">
              <a:rPr lang="en-US" smtClean="0"/>
              <a:t>7</a:t>
            </a:fld>
            <a:endParaRPr lang="en-US"/>
          </a:p>
        </p:txBody>
      </p:sp>
    </p:spTree>
    <p:extLst>
      <p:ext uri="{BB962C8B-B14F-4D97-AF65-F5344CB8AC3E}">
        <p14:creationId xmlns:p14="http://schemas.microsoft.com/office/powerpoint/2010/main" val="124344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ng_green">
    <p:spTree>
      <p:nvGrpSpPr>
        <p:cNvPr id="1" name=""/>
        <p:cNvGrpSpPr/>
        <p:nvPr/>
      </p:nvGrpSpPr>
      <p:grpSpPr>
        <a:xfrm>
          <a:off x="0" y="0"/>
          <a:ext cx="0" cy="0"/>
          <a:chOff x="0" y="0"/>
          <a:chExt cx="0" cy="0"/>
        </a:xfrm>
      </p:grpSpPr>
      <p:pic>
        <p:nvPicPr>
          <p:cNvPr id="8" name="Picture 7" descr="A white background with dots&#10;&#10;AI-generated content may be incorrect.">
            <a:extLst>
              <a:ext uri="{FF2B5EF4-FFF2-40B4-BE49-F238E27FC236}">
                <a16:creationId xmlns:a16="http://schemas.microsoft.com/office/drawing/2014/main" id="{D74A2A39-94CC-ECD7-547F-40796F62089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5" name="Picture 4" descr="A white musical note on a green circle&#10;&#10;AI-generated content may be incorrect.">
            <a:extLst>
              <a:ext uri="{FF2B5EF4-FFF2-40B4-BE49-F238E27FC236}">
                <a16:creationId xmlns:a16="http://schemas.microsoft.com/office/drawing/2014/main" id="{A4C88677-7631-800C-6E77-4F1BCAC4AE3E}"/>
              </a:ext>
            </a:extLst>
          </p:cNvPr>
          <p:cNvPicPr>
            <a:picLocks noChangeAspect="1"/>
          </p:cNvPicPr>
          <p:nvPr userDrawn="1"/>
        </p:nvPicPr>
        <p:blipFill>
          <a:blip r:embed="rId3"/>
          <a:stretch>
            <a:fillRect/>
          </a:stretch>
        </p:blipFill>
        <p:spPr>
          <a:xfrm>
            <a:off x="596732" y="572116"/>
            <a:ext cx="1543763" cy="1543763"/>
          </a:xfrm>
          <a:prstGeom prst="rect">
            <a:avLst/>
          </a:prstGeom>
        </p:spPr>
      </p:pic>
    </p:spTree>
    <p:extLst>
      <p:ext uri="{BB962C8B-B14F-4D97-AF65-F5344CB8AC3E}">
        <p14:creationId xmlns:p14="http://schemas.microsoft.com/office/powerpoint/2010/main" val="655172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girls running&#10;&#10;AI-generated content may be incorrect.">
            <a:extLst>
              <a:ext uri="{FF2B5EF4-FFF2-40B4-BE49-F238E27FC236}">
                <a16:creationId xmlns:a16="http://schemas.microsoft.com/office/drawing/2014/main" id="{5556B661-4228-58E3-EF1B-31298F98B59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7/16/25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87" r:id="rId16"/>
    <p:sldLayoutId id="2147483653" r:id="rId17"/>
    <p:sldLayoutId id="2147483660" r:id="rId18"/>
    <p:sldLayoutId id="2147483654" r:id="rId19"/>
    <p:sldLayoutId id="2147483681" r:id="rId20"/>
    <p:sldLayoutId id="2147483664" r:id="rId21"/>
    <p:sldLayoutId id="2147483685" r:id="rId22"/>
    <p:sldLayoutId id="2147483686" r:id="rId23"/>
    <p:sldLayoutId id="2147483667" r:id="rId24"/>
    <p:sldLayoutId id="2147483683" r:id="rId25"/>
    <p:sldLayoutId id="2147483682" r:id="rId26"/>
    <p:sldLayoutId id="2147483668" r:id="rId27"/>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www.pngall.com/question-mark-png" TargetMode="External"/><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palabritisaguda.com/tag/mapas-mentales/" TargetMode="External"/><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palabritisaguda.com/tag/mapas-mentales/" TargetMode="External"/><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In0LutQY9tw&amp;list=PLuxTTtoZrycnBY7N_6db2z1IZU-v4lMhS&amp;index=2"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5i_DKxZu0aI"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675E0-0475-C5F8-0AAB-14DE2CC493BA}"/>
            </a:ext>
          </a:extLst>
        </p:cNvPr>
        <p:cNvGrpSpPr/>
        <p:nvPr/>
      </p:nvGrpSpPr>
      <p:grpSpPr>
        <a:xfrm>
          <a:off x="0" y="0"/>
          <a:ext cx="0" cy="0"/>
          <a:chOff x="0" y="0"/>
          <a:chExt cx="0" cy="0"/>
        </a:xfrm>
      </p:grpSpPr>
      <p:pic>
        <p:nvPicPr>
          <p:cNvPr id="6" name="Picture 5" descr="A close up of a tennis ball&#10;&#10;AI-generated content may be incorrect.">
            <a:extLst>
              <a:ext uri="{FF2B5EF4-FFF2-40B4-BE49-F238E27FC236}">
                <a16:creationId xmlns:a16="http://schemas.microsoft.com/office/drawing/2014/main" id="{4F66F007-C2AB-CF87-13BF-C032153357B0}"/>
              </a:ext>
            </a:extLst>
          </p:cNvPr>
          <p:cNvPicPr>
            <a:picLocks noChangeAspect="1"/>
          </p:cNvPicPr>
          <p:nvPr/>
        </p:nvPicPr>
        <p:blipFill>
          <a:blip r:embed="rId2"/>
          <a:srcRect r="26392" b="17880"/>
          <a:stretch/>
        </p:blipFill>
        <p:spPr>
          <a:xfrm>
            <a:off x="6969513" y="930539"/>
            <a:ext cx="5222488" cy="5927462"/>
          </a:xfrm>
          <a:prstGeom prst="rect">
            <a:avLst/>
          </a:prstGeom>
        </p:spPr>
      </p:pic>
      <p:sp>
        <p:nvSpPr>
          <p:cNvPr id="2" name="Rectangle: Rounded Corners 3">
            <a:extLst>
              <a:ext uri="{FF2B5EF4-FFF2-40B4-BE49-F238E27FC236}">
                <a16:creationId xmlns:a16="http://schemas.microsoft.com/office/drawing/2014/main" id="{51D190BA-895A-006F-6454-2CC70C54BD82}"/>
              </a:ext>
            </a:extLst>
          </p:cNvPr>
          <p:cNvSpPr/>
          <p:nvPr/>
        </p:nvSpPr>
        <p:spPr>
          <a:xfrm>
            <a:off x="616875" y="930539"/>
            <a:ext cx="7781167"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Have you ever helped someone else feel like they belonged?</a:t>
            </a:r>
          </a:p>
        </p:txBody>
      </p:sp>
      <p:sp>
        <p:nvSpPr>
          <p:cNvPr id="3" name="Rectangle: Rounded Corners 3">
            <a:extLst>
              <a:ext uri="{FF2B5EF4-FFF2-40B4-BE49-F238E27FC236}">
                <a16:creationId xmlns:a16="http://schemas.microsoft.com/office/drawing/2014/main" id="{91B95D0F-CC26-62BE-F0EA-85DEBD4B905A}"/>
              </a:ext>
            </a:extLst>
          </p:cNvPr>
          <p:cNvSpPr/>
          <p:nvPr/>
        </p:nvSpPr>
        <p:spPr>
          <a:xfrm>
            <a:off x="616874" y="2935527"/>
            <a:ext cx="7781167"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What's a memory of a fun time with friends?</a:t>
            </a:r>
          </a:p>
        </p:txBody>
      </p:sp>
    </p:spTree>
    <p:extLst>
      <p:ext uri="{BB962C8B-B14F-4D97-AF65-F5344CB8AC3E}">
        <p14:creationId xmlns:p14="http://schemas.microsoft.com/office/powerpoint/2010/main" val="1640437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E9E3-89BD-EC36-0A99-35AB913012F6}"/>
            </a:ext>
          </a:extLst>
        </p:cNvPr>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CE8F3687-D7A2-9724-7AF4-5604C3673F41}"/>
              </a:ext>
            </a:extLst>
          </p:cNvPr>
          <p:cNvSpPr/>
          <p:nvPr/>
        </p:nvSpPr>
        <p:spPr>
          <a:xfrm>
            <a:off x="616874" y="1541877"/>
            <a:ext cx="4122393"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Were there any common themes?</a:t>
            </a:r>
          </a:p>
        </p:txBody>
      </p:sp>
      <p:sp>
        <p:nvSpPr>
          <p:cNvPr id="3" name="Rectangle: Rounded Corners 3">
            <a:extLst>
              <a:ext uri="{FF2B5EF4-FFF2-40B4-BE49-F238E27FC236}">
                <a16:creationId xmlns:a16="http://schemas.microsoft.com/office/drawing/2014/main" id="{23283870-CCA8-CC4D-AC23-6CA400D955EE}"/>
              </a:ext>
            </a:extLst>
          </p:cNvPr>
          <p:cNvSpPr/>
          <p:nvPr/>
        </p:nvSpPr>
        <p:spPr>
          <a:xfrm>
            <a:off x="616874" y="3574485"/>
            <a:ext cx="4122394"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did you learn about each other?</a:t>
            </a:r>
          </a:p>
        </p:txBody>
      </p:sp>
      <p:pic>
        <p:nvPicPr>
          <p:cNvPr id="5" name="Picture 4" descr="A group of colorful circles with question marks&#10;&#10;AI-generated content may be incorrect.">
            <a:extLst>
              <a:ext uri="{FF2B5EF4-FFF2-40B4-BE49-F238E27FC236}">
                <a16:creationId xmlns:a16="http://schemas.microsoft.com/office/drawing/2014/main" id="{80C832F0-6FE7-1B3E-6579-F3F6F40E2E2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93663" y="1628760"/>
            <a:ext cx="6081463" cy="3600480"/>
          </a:xfrm>
          <a:prstGeom prst="rect">
            <a:avLst/>
          </a:prstGeom>
        </p:spPr>
      </p:pic>
    </p:spTree>
    <p:extLst>
      <p:ext uri="{BB962C8B-B14F-4D97-AF65-F5344CB8AC3E}">
        <p14:creationId xmlns:p14="http://schemas.microsoft.com/office/powerpoint/2010/main" val="3300138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F2A0-88FD-5646-883C-366D0BE7E18D}"/>
              </a:ext>
            </a:extLst>
          </p:cNvPr>
          <p:cNvSpPr>
            <a:spLocks noGrp="1"/>
          </p:cNvSpPr>
          <p:nvPr>
            <p:ph type="title"/>
          </p:nvPr>
        </p:nvSpPr>
        <p:spPr/>
        <p:txBody>
          <a:bodyPr/>
          <a:lstStyle/>
          <a:p>
            <a:r>
              <a:rPr lang="en-US" dirty="0"/>
              <a:t>Picture the Habit</a:t>
            </a:r>
          </a:p>
        </p:txBody>
      </p:sp>
    </p:spTree>
    <p:extLst>
      <p:ext uri="{BB962C8B-B14F-4D97-AF65-F5344CB8AC3E}">
        <p14:creationId xmlns:p14="http://schemas.microsoft.com/office/powerpoint/2010/main" val="2967289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 running in a pile of objects&#10;&#10;AI-generated content may be incorrect.">
            <a:extLst>
              <a:ext uri="{FF2B5EF4-FFF2-40B4-BE49-F238E27FC236}">
                <a16:creationId xmlns:a16="http://schemas.microsoft.com/office/drawing/2014/main" id="{C1676DD9-4597-BF30-19BD-87F069C94990}"/>
              </a:ext>
            </a:extLst>
          </p:cNvPr>
          <p:cNvPicPr>
            <a:picLocks noChangeAspect="1"/>
          </p:cNvPicPr>
          <p:nvPr/>
        </p:nvPicPr>
        <p:blipFill>
          <a:blip r:embed="rId2">
            <a:extLst>
              <a:ext uri="{837473B0-CC2E-450A-ABE3-18F120FF3D39}">
                <a1611:picAttrSrcUrl xmlns:a1611="http://schemas.microsoft.com/office/drawing/2016/11/main" r:id="rId3"/>
              </a:ext>
            </a:extLst>
          </a:blip>
          <a:srcRect l="-1" r="48092"/>
          <a:stretch/>
        </p:blipFill>
        <p:spPr>
          <a:xfrm>
            <a:off x="6933511" y="0"/>
            <a:ext cx="5258489" cy="6858000"/>
          </a:xfrm>
          <a:prstGeom prst="rect">
            <a:avLst/>
          </a:prstGeom>
        </p:spPr>
      </p:pic>
      <p:sp>
        <p:nvSpPr>
          <p:cNvPr id="3" name="Rectangle: Rounded Corners 3">
            <a:extLst>
              <a:ext uri="{FF2B5EF4-FFF2-40B4-BE49-F238E27FC236}">
                <a16:creationId xmlns:a16="http://schemas.microsoft.com/office/drawing/2014/main" id="{EA5DA080-FC8A-E259-75B9-1DE3EBEDADF4}"/>
              </a:ext>
            </a:extLst>
          </p:cNvPr>
          <p:cNvSpPr/>
          <p:nvPr/>
        </p:nvSpPr>
        <p:spPr>
          <a:xfrm>
            <a:off x="616874" y="747012"/>
            <a:ext cx="6642569"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it mean to </a:t>
            </a:r>
            <a:r>
              <a:rPr lang="en-GB" sz="3200" b="1" dirty="0">
                <a:latin typeface="Outfit" pitchFamily="2" charset="0"/>
              </a:rPr>
              <a:t>Be Curious </a:t>
            </a:r>
            <a:r>
              <a:rPr lang="en-GB" sz="3200" dirty="0">
                <a:latin typeface="Outfit" pitchFamily="2" charset="0"/>
              </a:rPr>
              <a:t>about others and the world?</a:t>
            </a:r>
          </a:p>
        </p:txBody>
      </p:sp>
      <p:sp>
        <p:nvSpPr>
          <p:cNvPr id="4" name="Rectangle: Rounded Corners 3">
            <a:extLst>
              <a:ext uri="{FF2B5EF4-FFF2-40B4-BE49-F238E27FC236}">
                <a16:creationId xmlns:a16="http://schemas.microsoft.com/office/drawing/2014/main" id="{257BA356-1648-C89B-D0E4-5A2529152ADB}"/>
              </a:ext>
            </a:extLst>
          </p:cNvPr>
          <p:cNvSpPr/>
          <p:nvPr/>
        </p:nvSpPr>
        <p:spPr>
          <a:xfrm>
            <a:off x="616874" y="2952222"/>
            <a:ext cx="6642569" cy="2898354"/>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can we </a:t>
            </a:r>
            <a:r>
              <a:rPr lang="en-GB" sz="3200" b="1" dirty="0">
                <a:latin typeface="Outfit" pitchFamily="2" charset="0"/>
              </a:rPr>
              <a:t>Be Present </a:t>
            </a:r>
            <a:r>
              <a:rPr lang="en-GB" sz="3200" dirty="0">
                <a:latin typeface="Outfit" pitchFamily="2" charset="0"/>
              </a:rPr>
              <a:t>with someone; really listening to how they feel and understanding what they say?</a:t>
            </a:r>
          </a:p>
        </p:txBody>
      </p:sp>
      <p:sp>
        <p:nvSpPr>
          <p:cNvPr id="6" name="TextBox 5">
            <a:extLst>
              <a:ext uri="{FF2B5EF4-FFF2-40B4-BE49-F238E27FC236}">
                <a16:creationId xmlns:a16="http://schemas.microsoft.com/office/drawing/2014/main" id="{B22BF9E8-B8BD-9C66-07ED-B051106FC354}"/>
              </a:ext>
            </a:extLst>
          </p:cNvPr>
          <p:cNvSpPr txBox="1"/>
          <p:nvPr/>
        </p:nvSpPr>
        <p:spPr>
          <a:xfrm>
            <a:off x="7102052" y="6403358"/>
            <a:ext cx="5858107" cy="584775"/>
          </a:xfrm>
          <a:prstGeom prst="rect">
            <a:avLst/>
          </a:prstGeom>
          <a:noFill/>
        </p:spPr>
        <p:txBody>
          <a:bodyPr wrap="square" rtlCol="0">
            <a:spAutoFit/>
          </a:bodyPr>
          <a:lstStyle/>
          <a:p>
            <a:r>
              <a:rPr lang="en-US" sz="1600" dirty="0" err="1">
                <a:solidFill>
                  <a:schemeClr val="bg2">
                    <a:lumMod val="50000"/>
                  </a:schemeClr>
                </a:solidFill>
                <a:latin typeface="Outfit" pitchFamily="2" charset="0"/>
              </a:rPr>
              <a:t>ThePhoto</a:t>
            </a:r>
            <a:r>
              <a:rPr lang="en-US" sz="1600" dirty="0">
                <a:solidFill>
                  <a:schemeClr val="bg2">
                    <a:lumMod val="50000"/>
                  </a:schemeClr>
                </a:solidFill>
                <a:latin typeface="Outfit" pitchFamily="2" charset="0"/>
              </a:rPr>
              <a:t> by </a:t>
            </a:r>
            <a:r>
              <a:rPr lang="en-US" sz="1600" dirty="0" err="1">
                <a:solidFill>
                  <a:schemeClr val="bg2">
                    <a:lumMod val="50000"/>
                  </a:schemeClr>
                </a:solidFill>
                <a:latin typeface="Outfit" pitchFamily="2" charset="0"/>
              </a:rPr>
              <a:t>PhotoAuthor</a:t>
            </a:r>
            <a:r>
              <a:rPr lang="en-US" sz="1600" dirty="0">
                <a:solidFill>
                  <a:schemeClr val="bg2">
                    <a:lumMod val="50000"/>
                  </a:schemeClr>
                </a:solidFill>
                <a:latin typeface="Outfit" pitchFamily="2" charset="0"/>
              </a:rPr>
              <a:t> is licensed under CCYYSA.</a:t>
            </a:r>
          </a:p>
          <a:p>
            <a:endParaRPr lang="en-US" sz="1600" dirty="0"/>
          </a:p>
        </p:txBody>
      </p:sp>
    </p:spTree>
    <p:extLst>
      <p:ext uri="{BB962C8B-B14F-4D97-AF65-F5344CB8AC3E}">
        <p14:creationId xmlns:p14="http://schemas.microsoft.com/office/powerpoint/2010/main" val="111699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1B08-5A2A-9CDE-48DD-2B37C428A600}"/>
            </a:ext>
          </a:extLst>
        </p:cNvPr>
        <p:cNvGrpSpPr/>
        <p:nvPr/>
      </p:nvGrpSpPr>
      <p:grpSpPr>
        <a:xfrm>
          <a:off x="0" y="0"/>
          <a:ext cx="0" cy="0"/>
          <a:chOff x="0" y="0"/>
          <a:chExt cx="0" cy="0"/>
        </a:xfrm>
      </p:grpSpPr>
      <p:pic>
        <p:nvPicPr>
          <p:cNvPr id="2" name="Picture 1" descr="A cartoon of a person running in a pile of objects&#10;&#10;AI-generated content may be incorrect.">
            <a:extLst>
              <a:ext uri="{FF2B5EF4-FFF2-40B4-BE49-F238E27FC236}">
                <a16:creationId xmlns:a16="http://schemas.microsoft.com/office/drawing/2014/main" id="{E9C520AF-E825-648E-4B3D-9D01B53FC02B}"/>
              </a:ext>
            </a:extLst>
          </p:cNvPr>
          <p:cNvPicPr>
            <a:picLocks noChangeAspect="1"/>
          </p:cNvPicPr>
          <p:nvPr/>
        </p:nvPicPr>
        <p:blipFill>
          <a:blip r:embed="rId2">
            <a:extLst>
              <a:ext uri="{837473B0-CC2E-450A-ABE3-18F120FF3D39}">
                <a1611:picAttrSrcUrl xmlns:a1611="http://schemas.microsoft.com/office/drawing/2016/11/main" r:id="rId3"/>
              </a:ext>
            </a:extLst>
          </a:blip>
          <a:srcRect l="-1" r="48092"/>
          <a:stretch/>
        </p:blipFill>
        <p:spPr>
          <a:xfrm>
            <a:off x="6933511" y="0"/>
            <a:ext cx="5258489" cy="6858000"/>
          </a:xfrm>
          <a:prstGeom prst="rect">
            <a:avLst/>
          </a:prstGeom>
        </p:spPr>
      </p:pic>
      <p:sp>
        <p:nvSpPr>
          <p:cNvPr id="3" name="Rectangle: Rounded Corners 3">
            <a:extLst>
              <a:ext uri="{FF2B5EF4-FFF2-40B4-BE49-F238E27FC236}">
                <a16:creationId xmlns:a16="http://schemas.microsoft.com/office/drawing/2014/main" id="{12CF7FEE-988E-31B1-297B-CA0DF9FFB6FB}"/>
              </a:ext>
            </a:extLst>
          </p:cNvPr>
          <p:cNvSpPr/>
          <p:nvPr/>
        </p:nvSpPr>
        <p:spPr>
          <a:xfrm>
            <a:off x="616874" y="2269002"/>
            <a:ext cx="6642569"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might it look like to </a:t>
            </a:r>
            <a:r>
              <a:rPr lang="en-GB" sz="3200" b="1" dirty="0">
                <a:latin typeface="Outfit" pitchFamily="2" charset="0"/>
              </a:rPr>
              <a:t>Reimagine</a:t>
            </a:r>
            <a:r>
              <a:rPr lang="en-GB" sz="3200" dirty="0">
                <a:latin typeface="Outfit" pitchFamily="2" charset="0"/>
              </a:rPr>
              <a:t> a better world or a kinder way to solve a problem?</a:t>
            </a:r>
          </a:p>
        </p:txBody>
      </p:sp>
      <p:sp>
        <p:nvSpPr>
          <p:cNvPr id="5" name="TextBox 4">
            <a:extLst>
              <a:ext uri="{FF2B5EF4-FFF2-40B4-BE49-F238E27FC236}">
                <a16:creationId xmlns:a16="http://schemas.microsoft.com/office/drawing/2014/main" id="{86F154E0-1E88-CCF3-EAAB-4A3DD9B15A6A}"/>
              </a:ext>
            </a:extLst>
          </p:cNvPr>
          <p:cNvSpPr txBox="1"/>
          <p:nvPr/>
        </p:nvSpPr>
        <p:spPr>
          <a:xfrm>
            <a:off x="7113203" y="6403358"/>
            <a:ext cx="5858107" cy="584775"/>
          </a:xfrm>
          <a:prstGeom prst="rect">
            <a:avLst/>
          </a:prstGeom>
          <a:noFill/>
        </p:spPr>
        <p:txBody>
          <a:bodyPr wrap="square" rtlCol="0">
            <a:spAutoFit/>
          </a:bodyPr>
          <a:lstStyle/>
          <a:p>
            <a:r>
              <a:rPr lang="en-US" sz="1600" dirty="0" err="1">
                <a:solidFill>
                  <a:schemeClr val="bg2">
                    <a:lumMod val="50000"/>
                  </a:schemeClr>
                </a:solidFill>
                <a:latin typeface="Outfit" pitchFamily="2" charset="0"/>
              </a:rPr>
              <a:t>ThePhoto</a:t>
            </a:r>
            <a:r>
              <a:rPr lang="en-US" sz="1600" dirty="0">
                <a:solidFill>
                  <a:schemeClr val="bg2">
                    <a:lumMod val="50000"/>
                  </a:schemeClr>
                </a:solidFill>
                <a:latin typeface="Outfit" pitchFamily="2" charset="0"/>
              </a:rPr>
              <a:t> by </a:t>
            </a:r>
            <a:r>
              <a:rPr lang="en-US" sz="1600" dirty="0" err="1">
                <a:solidFill>
                  <a:schemeClr val="bg2">
                    <a:lumMod val="50000"/>
                  </a:schemeClr>
                </a:solidFill>
                <a:latin typeface="Outfit" pitchFamily="2" charset="0"/>
              </a:rPr>
              <a:t>PhotoAuthor</a:t>
            </a:r>
            <a:r>
              <a:rPr lang="en-US" sz="1600" dirty="0">
                <a:solidFill>
                  <a:schemeClr val="bg2">
                    <a:lumMod val="50000"/>
                  </a:schemeClr>
                </a:solidFill>
                <a:latin typeface="Outfit" pitchFamily="2" charset="0"/>
              </a:rPr>
              <a:t> is licensed under CCYYSA.</a:t>
            </a:r>
          </a:p>
          <a:p>
            <a:endParaRPr lang="en-US" sz="1600" dirty="0"/>
          </a:p>
        </p:txBody>
      </p:sp>
    </p:spTree>
    <p:extLst>
      <p:ext uri="{BB962C8B-B14F-4D97-AF65-F5344CB8AC3E}">
        <p14:creationId xmlns:p14="http://schemas.microsoft.com/office/powerpoint/2010/main" val="1697855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4F030-A151-5EDE-B0CC-CDCD55E83F55}"/>
              </a:ext>
            </a:extLst>
          </p:cNvPr>
          <p:cNvSpPr txBox="1">
            <a:spLocks/>
          </p:cNvSpPr>
          <p:nvPr/>
        </p:nvSpPr>
        <p:spPr>
          <a:xfrm>
            <a:off x="692831" y="928045"/>
            <a:ext cx="5730272" cy="500191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200" dirty="0"/>
              <a:t>Pupils create three mini artworks that illustrate what the habits mean to them (one for each habit). This can be done using A5 paper or three sections on a larger sheet. Pupils may choose any style: drawing, painting, collage, or mixed media.</a:t>
            </a:r>
          </a:p>
        </p:txBody>
      </p:sp>
      <p:pic>
        <p:nvPicPr>
          <p:cNvPr id="3" name="Picture 2" descr="Free Images : pencil, wood, leaf, flower, petal, color, paint, blue ...">
            <a:extLst>
              <a:ext uri="{FF2B5EF4-FFF2-40B4-BE49-F238E27FC236}">
                <a16:creationId xmlns:a16="http://schemas.microsoft.com/office/drawing/2014/main" id="{B26A6B33-2EAA-C6D6-C4ED-BA03C0F8D31B}"/>
              </a:ext>
            </a:extLst>
          </p:cNvPr>
          <p:cNvPicPr>
            <a:picLocks noChangeAspect="1"/>
          </p:cNvPicPr>
          <p:nvPr/>
        </p:nvPicPr>
        <p:blipFill>
          <a:blip r:embed="rId2"/>
          <a:stretch>
            <a:fillRect/>
          </a:stretch>
        </p:blipFill>
        <p:spPr>
          <a:xfrm>
            <a:off x="6701883" y="1630452"/>
            <a:ext cx="4797286" cy="3597096"/>
          </a:xfrm>
          <a:prstGeom prst="rect">
            <a:avLst/>
          </a:prstGeom>
        </p:spPr>
      </p:pic>
    </p:spTree>
    <p:extLst>
      <p:ext uri="{BB962C8B-B14F-4D97-AF65-F5344CB8AC3E}">
        <p14:creationId xmlns:p14="http://schemas.microsoft.com/office/powerpoint/2010/main" val="3558787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565CA-2C8E-55B4-A5A6-F85980F1B9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C0EF00-AF85-05D2-4948-B5D30D635C0E}"/>
              </a:ext>
            </a:extLst>
          </p:cNvPr>
          <p:cNvSpPr txBox="1">
            <a:spLocks/>
          </p:cNvSpPr>
          <p:nvPr/>
        </p:nvSpPr>
        <p:spPr>
          <a:xfrm>
            <a:off x="692830" y="2414875"/>
            <a:ext cx="10681413" cy="378892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sz="2800" dirty="0"/>
          </a:p>
        </p:txBody>
      </p:sp>
      <p:sp>
        <p:nvSpPr>
          <p:cNvPr id="4" name="Text Placeholder 1">
            <a:extLst>
              <a:ext uri="{FF2B5EF4-FFF2-40B4-BE49-F238E27FC236}">
                <a16:creationId xmlns:a16="http://schemas.microsoft.com/office/drawing/2014/main" id="{A866D9CC-F0D3-B0D3-15D7-11593A6593CC}"/>
              </a:ext>
            </a:extLst>
          </p:cNvPr>
          <p:cNvSpPr txBox="1">
            <a:spLocks/>
          </p:cNvSpPr>
          <p:nvPr/>
        </p:nvSpPr>
        <p:spPr>
          <a:xfrm>
            <a:off x="692830" y="654205"/>
            <a:ext cx="1068141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Be Curious</a:t>
            </a:r>
          </a:p>
        </p:txBody>
      </p:sp>
      <p:sp>
        <p:nvSpPr>
          <p:cNvPr id="8" name="TextBox 7">
            <a:extLst>
              <a:ext uri="{FF2B5EF4-FFF2-40B4-BE49-F238E27FC236}">
                <a16:creationId xmlns:a16="http://schemas.microsoft.com/office/drawing/2014/main" id="{FBB55D7F-FEB1-EBA1-4C3A-C0C298B64962}"/>
              </a:ext>
            </a:extLst>
          </p:cNvPr>
          <p:cNvSpPr txBox="1"/>
          <p:nvPr/>
        </p:nvSpPr>
        <p:spPr>
          <a:xfrm>
            <a:off x="817757" y="1773044"/>
            <a:ext cx="7953264" cy="3893566"/>
          </a:xfrm>
          <a:prstGeom prst="rect">
            <a:avLst/>
          </a:prstGeom>
          <a:noFill/>
        </p:spPr>
        <p:txBody>
          <a:bodyPr wrap="square">
            <a:spAutoFit/>
          </a:bodyPr>
          <a:lstStyle/>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Draw a time when you discovered something surprising about a person or place.</a:t>
            </a:r>
          </a:p>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Show what curiosity looks like - maybe someone exploring, asking questions, or noticing something others missed.</a:t>
            </a:r>
          </a:p>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Create an image of people learning from each other’s differences.</a:t>
            </a:r>
          </a:p>
        </p:txBody>
      </p:sp>
    </p:spTree>
    <p:extLst>
      <p:ext uri="{BB962C8B-B14F-4D97-AF65-F5344CB8AC3E}">
        <p14:creationId xmlns:p14="http://schemas.microsoft.com/office/powerpoint/2010/main" val="233375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D403C-DB06-5B82-EBCF-B11F89D112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CACC48-4484-90BF-F663-BDE7EC90AD67}"/>
              </a:ext>
            </a:extLst>
          </p:cNvPr>
          <p:cNvSpPr txBox="1">
            <a:spLocks/>
          </p:cNvSpPr>
          <p:nvPr/>
        </p:nvSpPr>
        <p:spPr>
          <a:xfrm>
            <a:off x="692829" y="1773044"/>
            <a:ext cx="10681413" cy="378892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sz="2800" dirty="0"/>
          </a:p>
        </p:txBody>
      </p:sp>
      <p:sp>
        <p:nvSpPr>
          <p:cNvPr id="4" name="Text Placeholder 1">
            <a:extLst>
              <a:ext uri="{FF2B5EF4-FFF2-40B4-BE49-F238E27FC236}">
                <a16:creationId xmlns:a16="http://schemas.microsoft.com/office/drawing/2014/main" id="{AB17144B-33E6-55BB-47D3-D76CFB98A078}"/>
              </a:ext>
            </a:extLst>
          </p:cNvPr>
          <p:cNvSpPr txBox="1">
            <a:spLocks/>
          </p:cNvSpPr>
          <p:nvPr/>
        </p:nvSpPr>
        <p:spPr>
          <a:xfrm>
            <a:off x="692830" y="654205"/>
            <a:ext cx="1068141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Be Present</a:t>
            </a:r>
          </a:p>
        </p:txBody>
      </p:sp>
      <p:sp>
        <p:nvSpPr>
          <p:cNvPr id="8" name="TextBox 7">
            <a:extLst>
              <a:ext uri="{FF2B5EF4-FFF2-40B4-BE49-F238E27FC236}">
                <a16:creationId xmlns:a16="http://schemas.microsoft.com/office/drawing/2014/main" id="{D88FAFE3-BB19-1680-B811-3AF91A96CE7B}"/>
              </a:ext>
            </a:extLst>
          </p:cNvPr>
          <p:cNvSpPr txBox="1"/>
          <p:nvPr/>
        </p:nvSpPr>
        <p:spPr>
          <a:xfrm>
            <a:off x="817756" y="1579772"/>
            <a:ext cx="10681413" cy="4624023"/>
          </a:xfrm>
          <a:prstGeom prst="rect">
            <a:avLst/>
          </a:prstGeom>
          <a:noFill/>
        </p:spPr>
        <p:txBody>
          <a:bodyPr wrap="square">
            <a:spAutoFit/>
          </a:bodyPr>
          <a:lstStyle/>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Draw a picture of someone helping a friend feel calm, safe, or included.</a:t>
            </a:r>
          </a:p>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What does it look like when people really listen and understand each other? Show that moment.</a:t>
            </a:r>
          </a:p>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Show a time when it took courage for someone to share their perspective or story.</a:t>
            </a:r>
          </a:p>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Illustrate a time when someone was kind and paid attention to how someone else felt.</a:t>
            </a:r>
          </a:p>
        </p:txBody>
      </p:sp>
    </p:spTree>
    <p:extLst>
      <p:ext uri="{BB962C8B-B14F-4D97-AF65-F5344CB8AC3E}">
        <p14:creationId xmlns:p14="http://schemas.microsoft.com/office/powerpoint/2010/main" val="2503111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6518B-1AF2-71DA-8D89-EB6F65E7CA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B0521E-963A-2B9F-8BEE-AE2E4F12F7FD}"/>
              </a:ext>
            </a:extLst>
          </p:cNvPr>
          <p:cNvSpPr txBox="1">
            <a:spLocks/>
          </p:cNvSpPr>
          <p:nvPr/>
        </p:nvSpPr>
        <p:spPr>
          <a:xfrm>
            <a:off x="427016" y="4828466"/>
            <a:ext cx="10681413" cy="378892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sz="2800" dirty="0"/>
          </a:p>
        </p:txBody>
      </p:sp>
      <p:sp>
        <p:nvSpPr>
          <p:cNvPr id="4" name="Text Placeholder 1">
            <a:extLst>
              <a:ext uri="{FF2B5EF4-FFF2-40B4-BE49-F238E27FC236}">
                <a16:creationId xmlns:a16="http://schemas.microsoft.com/office/drawing/2014/main" id="{E828C63B-681B-1423-627E-DEE316D316E9}"/>
              </a:ext>
            </a:extLst>
          </p:cNvPr>
          <p:cNvSpPr txBox="1">
            <a:spLocks/>
          </p:cNvSpPr>
          <p:nvPr/>
        </p:nvSpPr>
        <p:spPr>
          <a:xfrm>
            <a:off x="692830" y="654205"/>
            <a:ext cx="1068141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Reimagine</a:t>
            </a:r>
          </a:p>
        </p:txBody>
      </p:sp>
      <p:sp>
        <p:nvSpPr>
          <p:cNvPr id="7" name="TextBox 6">
            <a:extLst>
              <a:ext uri="{FF2B5EF4-FFF2-40B4-BE49-F238E27FC236}">
                <a16:creationId xmlns:a16="http://schemas.microsoft.com/office/drawing/2014/main" id="{5C362D46-547F-313D-6C88-192AF24CBB4E}"/>
              </a:ext>
            </a:extLst>
          </p:cNvPr>
          <p:cNvSpPr txBox="1"/>
          <p:nvPr/>
        </p:nvSpPr>
        <p:spPr>
          <a:xfrm>
            <a:off x="817756" y="1579772"/>
            <a:ext cx="8566876" cy="4150047"/>
          </a:xfrm>
          <a:prstGeom prst="rect">
            <a:avLst/>
          </a:prstGeom>
          <a:noFill/>
        </p:spPr>
        <p:txBody>
          <a:bodyPr wrap="square">
            <a:spAutoFit/>
          </a:bodyPr>
          <a:lstStyle/>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If you could change one thing to make the world more kind or fair, what would it be? Show it in your drawing.</a:t>
            </a:r>
          </a:p>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Imagine a school, town, or world where everyone feels they belong. What would that look like?</a:t>
            </a:r>
          </a:p>
          <a:p>
            <a:pPr marL="342900" indent="-342900">
              <a:lnSpc>
                <a:spcPct val="110000"/>
              </a:lnSpc>
              <a:spcAft>
                <a:spcPts val="2000"/>
              </a:spcAft>
              <a:buClr>
                <a:srgbClr val="00628C"/>
              </a:buClr>
              <a:buSzPct val="140000"/>
              <a:buFont typeface="Arial" panose="020B0604020202020204" pitchFamily="34" charset="0"/>
              <a:buChar char="•"/>
            </a:pPr>
            <a:r>
              <a:rPr lang="en-US" sz="2800" dirty="0">
                <a:latin typeface="Outfit" pitchFamily="2" charset="0"/>
              </a:rPr>
              <a:t>What inspired your picture?</a:t>
            </a:r>
          </a:p>
          <a:p>
            <a:pPr>
              <a:lnSpc>
                <a:spcPct val="110000"/>
              </a:lnSpc>
              <a:spcAft>
                <a:spcPts val="2000"/>
              </a:spcAft>
              <a:buClr>
                <a:srgbClr val="00628C"/>
              </a:buClr>
              <a:buSzPct val="140000"/>
            </a:pPr>
            <a:endParaRPr lang="en-US" sz="2800" dirty="0">
              <a:latin typeface="Outfit" pitchFamily="2" charset="0"/>
            </a:endParaRPr>
          </a:p>
        </p:txBody>
      </p:sp>
    </p:spTree>
    <p:extLst>
      <p:ext uri="{BB962C8B-B14F-4D97-AF65-F5344CB8AC3E}">
        <p14:creationId xmlns:p14="http://schemas.microsoft.com/office/powerpoint/2010/main" val="1552312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F8DC6-65BD-2717-9992-AA5574E3DF7E}"/>
              </a:ext>
            </a:extLst>
          </p:cNvPr>
          <p:cNvSpPr>
            <a:spLocks noGrp="1"/>
          </p:cNvSpPr>
          <p:nvPr>
            <p:ph type="body" sz="quarter" idx="10"/>
          </p:nvPr>
        </p:nvSpPr>
        <p:spPr>
          <a:xfrm>
            <a:off x="2380791" y="1272346"/>
            <a:ext cx="8549479" cy="854628"/>
          </a:xfrm>
        </p:spPr>
        <p:txBody>
          <a:bodyPr>
            <a:normAutofit/>
          </a:bodyPr>
          <a:lstStyle/>
          <a:p>
            <a:r>
              <a:rPr lang="en-US" dirty="0"/>
              <a:t>1 Corinthians 12:25-26 (NIV)</a:t>
            </a:r>
          </a:p>
        </p:txBody>
      </p:sp>
      <p:sp>
        <p:nvSpPr>
          <p:cNvPr id="3" name="Text Placeholder 2">
            <a:extLst>
              <a:ext uri="{FF2B5EF4-FFF2-40B4-BE49-F238E27FC236}">
                <a16:creationId xmlns:a16="http://schemas.microsoft.com/office/drawing/2014/main" id="{B1B5ADE9-A958-D490-A5D2-410BFCE67A0E}"/>
              </a:ext>
            </a:extLst>
          </p:cNvPr>
          <p:cNvSpPr>
            <a:spLocks noGrp="1"/>
          </p:cNvSpPr>
          <p:nvPr>
            <p:ph type="body" sz="quarter" idx="11"/>
          </p:nvPr>
        </p:nvSpPr>
        <p:spPr/>
        <p:txBody>
          <a:bodyPr>
            <a:normAutofit fontScale="92500" lnSpcReduction="20000"/>
          </a:bodyPr>
          <a:lstStyle/>
          <a:p>
            <a:r>
              <a:rPr lang="en-US" dirty="0"/>
              <a:t>“So that there should be no division in the body, but that its parts should have equal concern for each other. If one part suffers, every part suffers with it; if one part is </a:t>
            </a:r>
            <a:r>
              <a:rPr lang="en-US" dirty="0" err="1"/>
              <a:t>honoured</a:t>
            </a:r>
            <a:r>
              <a:rPr lang="en-US" dirty="0"/>
              <a:t>, every part rejoices with it.” </a:t>
            </a:r>
          </a:p>
        </p:txBody>
      </p:sp>
    </p:spTree>
    <p:extLst>
      <p:ext uri="{BB962C8B-B14F-4D97-AF65-F5344CB8AC3E}">
        <p14:creationId xmlns:p14="http://schemas.microsoft.com/office/powerpoint/2010/main" val="237244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297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8" y="1848884"/>
            <a:ext cx="4971776" cy="4699399"/>
          </a:xfrm>
        </p:spPr>
        <p:txBody>
          <a:bodyPr/>
          <a:lstStyle/>
          <a:p>
            <a:pPr>
              <a:lnSpc>
                <a:spcPct val="110000"/>
              </a:lnSpc>
            </a:pPr>
            <a:r>
              <a:rPr lang="en-US" sz="2600" dirty="0"/>
              <a:t>Friendship is a precious gift that brings joy, laughter, and comfort. True friends lift us up, walk beside us, and make life’s journey richer. They celebrate our successes, support us in struggles, and remind us that we are never alone.</a:t>
            </a:r>
          </a:p>
        </p:txBody>
      </p:sp>
    </p:spTree>
    <p:extLst>
      <p:ext uri="{BB962C8B-B14F-4D97-AF65-F5344CB8AC3E}">
        <p14:creationId xmlns:p14="http://schemas.microsoft.com/office/powerpoint/2010/main" val="2837246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BAF1E3E-4246-136B-2050-367EFD51DAB1}"/>
              </a:ext>
            </a:extLst>
          </p:cNvPr>
          <p:cNvSpPr>
            <a:spLocks noGrp="1"/>
          </p:cNvSpPr>
          <p:nvPr>
            <p:ph type="body" sz="quarter" idx="10"/>
          </p:nvPr>
        </p:nvSpPr>
        <p:spPr>
          <a:xfrm>
            <a:off x="2478505" y="1055718"/>
            <a:ext cx="4908884" cy="3370730"/>
          </a:xfrm>
        </p:spPr>
        <p:txBody>
          <a:bodyPr/>
          <a:lstStyle/>
          <a:p>
            <a:pPr>
              <a:lnSpc>
                <a:spcPct val="110000"/>
              </a:lnSpc>
            </a:pPr>
            <a:r>
              <a:rPr lang="en-US" sz="2600" dirty="0"/>
              <a:t>Being a good friend is just as important as having good friends. It means listening, showing kindness, and being there through both the happy and difficult times. Friendship isn’t just about what we receive—it’s also about what we give.</a:t>
            </a:r>
          </a:p>
        </p:txBody>
      </p:sp>
    </p:spTree>
    <p:extLst>
      <p:ext uri="{BB962C8B-B14F-4D97-AF65-F5344CB8AC3E}">
        <p14:creationId xmlns:p14="http://schemas.microsoft.com/office/powerpoint/2010/main" val="4081222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7" y="1848884"/>
            <a:ext cx="8263192" cy="4099669"/>
          </a:xfrm>
        </p:spPr>
        <p:txBody>
          <a:bodyPr/>
          <a:lstStyle/>
          <a:p>
            <a:pPr>
              <a:spcAft>
                <a:spcPts val="2000"/>
              </a:spcAft>
            </a:pPr>
            <a:r>
              <a:rPr lang="en-GB" sz="2600" dirty="0"/>
              <a:t>Dear God,</a:t>
            </a:r>
          </a:p>
          <a:p>
            <a:pPr>
              <a:spcAft>
                <a:spcPts val="2000"/>
              </a:spcAft>
            </a:pPr>
            <a:r>
              <a:rPr lang="en-GB" sz="2600" dirty="0"/>
              <a:t>Thank you for the friends who make us smile, For the laughter we share and the fun we have together. Thank you for the kind words, the happy moments, and the memories that make our hearts feel warm.</a:t>
            </a:r>
          </a:p>
          <a:p>
            <a:pPr>
              <a:spcAft>
                <a:spcPts val="2000"/>
              </a:spcAft>
            </a:pPr>
            <a:r>
              <a:rPr lang="en-GB" sz="2600" dirty="0"/>
              <a:t>Help us to be good friends too — to listen, to share, and to care for one another. May our friendships be full of joy, kindness, and love, just as you love each of us.</a:t>
            </a:r>
          </a:p>
          <a:p>
            <a:pPr>
              <a:spcAft>
                <a:spcPts val="2000"/>
              </a:spcAft>
            </a:pPr>
            <a:r>
              <a:rPr lang="en-GB" sz="2600" dirty="0"/>
              <a:t>Amen.</a:t>
            </a:r>
          </a:p>
        </p:txBody>
      </p:sp>
    </p:spTree>
    <p:extLst>
      <p:ext uri="{BB962C8B-B14F-4D97-AF65-F5344CB8AC3E}">
        <p14:creationId xmlns:p14="http://schemas.microsoft.com/office/powerpoint/2010/main" val="1410456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lift up our voices?</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playing instruments&#10;&#10;AI-generated content may be incorrect.">
            <a:hlinkClick r:id="rId2"/>
            <a:extLst>
              <a:ext uri="{FF2B5EF4-FFF2-40B4-BE49-F238E27FC236}">
                <a16:creationId xmlns:a16="http://schemas.microsoft.com/office/drawing/2014/main" id="{BD7AB707-9764-B324-6838-733BFA6834EF}"/>
              </a:ext>
            </a:extLst>
          </p:cNvPr>
          <p:cNvPicPr>
            <a:picLocks noChangeAspect="1"/>
          </p:cNvPicPr>
          <p:nvPr/>
        </p:nvPicPr>
        <p:blipFill>
          <a:blip r:embed="rId3"/>
          <a:stretch>
            <a:fillRect/>
          </a:stretch>
        </p:blipFill>
        <p:spPr>
          <a:xfrm>
            <a:off x="2595754" y="1508761"/>
            <a:ext cx="7000491" cy="4564216"/>
          </a:xfrm>
          <a:prstGeom prst="roundRect">
            <a:avLst>
              <a:gd name="adj" fmla="val 8048"/>
            </a:avLst>
          </a:prstGeom>
        </p:spPr>
      </p:pic>
      <p:sp>
        <p:nvSpPr>
          <p:cNvPr id="2" name="Title 1">
            <a:extLst>
              <a:ext uri="{FF2B5EF4-FFF2-40B4-BE49-F238E27FC236}">
                <a16:creationId xmlns:a16="http://schemas.microsoft.com/office/drawing/2014/main" id="{285E54F9-A13B-59DC-9B08-4A6846BDC783}"/>
              </a:ext>
            </a:extLst>
          </p:cNvPr>
          <p:cNvSpPr txBox="1">
            <a:spLocks/>
          </p:cNvSpPr>
          <p:nvPr/>
        </p:nvSpPr>
        <p:spPr>
          <a:xfrm>
            <a:off x="1204655" y="545598"/>
            <a:ext cx="9782691" cy="701731"/>
          </a:xfrm>
          <a:prstGeom prst="rect">
            <a:avLst/>
          </a:prstGeom>
        </p:spPr>
        <p:txBody>
          <a:bodyP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This is the day (The Difference Song)</a:t>
            </a:r>
          </a:p>
        </p:txBody>
      </p:sp>
      <p:grpSp>
        <p:nvGrpSpPr>
          <p:cNvPr id="4" name="Group 3">
            <a:extLst>
              <a:ext uri="{FF2B5EF4-FFF2-40B4-BE49-F238E27FC236}">
                <a16:creationId xmlns:a16="http://schemas.microsoft.com/office/drawing/2014/main" id="{5E9B2BD0-48C2-BB40-F2DF-765452C76150}"/>
              </a:ext>
            </a:extLst>
          </p:cNvPr>
          <p:cNvGrpSpPr/>
          <p:nvPr/>
        </p:nvGrpSpPr>
        <p:grpSpPr>
          <a:xfrm>
            <a:off x="5572963" y="3267831"/>
            <a:ext cx="1046074" cy="1046074"/>
            <a:chOff x="5572963" y="2905963"/>
            <a:chExt cx="1046074" cy="1046074"/>
          </a:xfrm>
        </p:grpSpPr>
        <p:sp>
          <p:nvSpPr>
            <p:cNvPr id="5" name="Oval 4">
              <a:extLst>
                <a:ext uri="{FF2B5EF4-FFF2-40B4-BE49-F238E27FC236}">
                  <a16:creationId xmlns:a16="http://schemas.microsoft.com/office/drawing/2014/main" id="{FC7F82F1-E3B1-E5D7-08B2-6FD50867180C}"/>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E7E769B2-DDDF-ACC3-EEDD-A96ABA793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Tree>
    <p:extLst>
      <p:ext uri="{BB962C8B-B14F-4D97-AF65-F5344CB8AC3E}">
        <p14:creationId xmlns:p14="http://schemas.microsoft.com/office/powerpoint/2010/main" val="2900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6E58E59-D02F-9B39-D1AB-E088C196DE8D}"/>
              </a:ext>
            </a:extLst>
          </p:cNvPr>
          <p:cNvSpPr/>
          <p:nvPr/>
        </p:nvSpPr>
        <p:spPr>
          <a:xfrm>
            <a:off x="1808356" y="1549921"/>
            <a:ext cx="8575288" cy="44047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text on a black background&#10;&#10;AI-generated content may be incorrect.">
            <a:extLst>
              <a:ext uri="{FF2B5EF4-FFF2-40B4-BE49-F238E27FC236}">
                <a16:creationId xmlns:a16="http://schemas.microsoft.com/office/drawing/2014/main" id="{1CF49E97-A469-7203-46FB-08C9A3323626}"/>
              </a:ext>
            </a:extLst>
          </p:cNvPr>
          <p:cNvPicPr>
            <a:picLocks noChangeAspect="1"/>
          </p:cNvPicPr>
          <p:nvPr/>
        </p:nvPicPr>
        <p:blipFill>
          <a:blip r:embed="rId3"/>
          <a:srcRect l="17063" t="21538" r="17624" b="22541"/>
          <a:stretch>
            <a:fillRect/>
          </a:stretch>
        </p:blipFill>
        <p:spPr>
          <a:xfrm>
            <a:off x="4777450" y="2936042"/>
            <a:ext cx="2637100" cy="1632491"/>
          </a:xfrm>
          <a:prstGeom prst="rect">
            <a:avLst/>
          </a:prstGeom>
        </p:spPr>
      </p:pic>
      <p:sp>
        <p:nvSpPr>
          <p:cNvPr id="4" name="TextBox 3">
            <a:extLst>
              <a:ext uri="{FF2B5EF4-FFF2-40B4-BE49-F238E27FC236}">
                <a16:creationId xmlns:a16="http://schemas.microsoft.com/office/drawing/2014/main" id="{FD8A7152-C705-B081-1D76-65980E8BE1CC}"/>
              </a:ext>
            </a:extLst>
          </p:cNvPr>
          <p:cNvSpPr txBox="1"/>
          <p:nvPr/>
        </p:nvSpPr>
        <p:spPr>
          <a:xfrm>
            <a:off x="4290259" y="4669394"/>
            <a:ext cx="3611480" cy="461665"/>
          </a:xfrm>
          <a:prstGeom prst="rect">
            <a:avLst/>
          </a:prstGeom>
          <a:noFill/>
        </p:spPr>
        <p:txBody>
          <a:bodyPr wrap="square" rtlCol="0">
            <a:spAutoFit/>
          </a:bodyPr>
          <a:lstStyle/>
          <a:p>
            <a:pPr algn="ctr"/>
            <a:r>
              <a:rPr lang="en-US" sz="2400" dirty="0">
                <a:latin typeface="Outfit" pitchFamily="2" charset="0"/>
              </a:rPr>
              <a:t>Coming soon…</a:t>
            </a:r>
          </a:p>
        </p:txBody>
      </p:sp>
      <p:sp>
        <p:nvSpPr>
          <p:cNvPr id="6" name="Text Placeholder 1">
            <a:extLst>
              <a:ext uri="{FF2B5EF4-FFF2-40B4-BE49-F238E27FC236}">
                <a16:creationId xmlns:a16="http://schemas.microsoft.com/office/drawing/2014/main" id="{C10A7469-D3DB-EAB7-F9B2-B6363F889774}"/>
              </a:ext>
            </a:extLst>
          </p:cNvPr>
          <p:cNvSpPr txBox="1">
            <a:spLocks/>
          </p:cNvSpPr>
          <p:nvPr/>
        </p:nvSpPr>
        <p:spPr>
          <a:xfrm>
            <a:off x="1452311" y="482622"/>
            <a:ext cx="9287376" cy="841449"/>
          </a:xfrm>
          <a:prstGeom prst="rect">
            <a:avLst/>
          </a:prstGeom>
        </p:spPr>
        <p:txBody>
          <a:bodyPr>
            <a:sp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i="1" dirty="0">
                <a:latin typeface="Outfit SemiBold" pitchFamily="2" charset="0"/>
              </a:rPr>
              <a:t>Difference</a:t>
            </a:r>
            <a:r>
              <a:rPr lang="en-US" sz="4400" b="1" dirty="0">
                <a:latin typeface="Outfit SemiBold" pitchFamily="2" charset="0"/>
              </a:rPr>
              <a:t> habits Transition</a:t>
            </a:r>
          </a:p>
        </p:txBody>
      </p:sp>
    </p:spTree>
    <p:extLst>
      <p:ext uri="{BB962C8B-B14F-4D97-AF65-F5344CB8AC3E}">
        <p14:creationId xmlns:p14="http://schemas.microsoft.com/office/powerpoint/2010/main" val="334828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0FD8-B5C6-29E0-5C03-B555DACF1A22}"/>
            </a:ext>
          </a:extLst>
        </p:cNvPr>
        <p:cNvGrpSpPr/>
        <p:nvPr/>
      </p:nvGrpSpPr>
      <p:grpSpPr>
        <a:xfrm>
          <a:off x="0" y="0"/>
          <a:ext cx="0" cy="0"/>
          <a:chOff x="0" y="0"/>
          <a:chExt cx="0" cy="0"/>
        </a:xfrm>
      </p:grpSpPr>
      <p:pic>
        <p:nvPicPr>
          <p:cNvPr id="4" name="Picture 3" descr="A cartoon character with glasses&#10;&#10;Description automatically generated">
            <a:hlinkClick r:id="rId3"/>
            <a:extLst>
              <a:ext uri="{FF2B5EF4-FFF2-40B4-BE49-F238E27FC236}">
                <a16:creationId xmlns:a16="http://schemas.microsoft.com/office/drawing/2014/main" id="{84E45F38-B2DE-8FFC-E754-7E62752B1B5E}"/>
              </a:ext>
            </a:extLst>
          </p:cNvPr>
          <p:cNvPicPr>
            <a:picLocks noChangeAspect="1"/>
          </p:cNvPicPr>
          <p:nvPr/>
        </p:nvPicPr>
        <p:blipFill>
          <a:blip r:embed="rId4"/>
          <a:srcRect l="10685" r="11138"/>
          <a:stretch/>
        </p:blipFill>
        <p:spPr>
          <a:xfrm>
            <a:off x="1931019" y="1773044"/>
            <a:ext cx="8329961" cy="4404732"/>
          </a:xfrm>
          <a:prstGeom prst="roundRect">
            <a:avLst>
              <a:gd name="adj" fmla="val 12563"/>
            </a:avLst>
          </a:prstGeom>
        </p:spPr>
      </p:pic>
      <p:grpSp>
        <p:nvGrpSpPr>
          <p:cNvPr id="8" name="Group 7">
            <a:extLst>
              <a:ext uri="{FF2B5EF4-FFF2-40B4-BE49-F238E27FC236}">
                <a16:creationId xmlns:a16="http://schemas.microsoft.com/office/drawing/2014/main" id="{EDE6FC27-8EE3-A8C9-950C-68188F5BDB6F}"/>
              </a:ext>
            </a:extLst>
          </p:cNvPr>
          <p:cNvGrpSpPr/>
          <p:nvPr/>
        </p:nvGrpSpPr>
        <p:grpSpPr>
          <a:xfrm>
            <a:off x="5572963" y="3452373"/>
            <a:ext cx="1046074" cy="1046074"/>
            <a:chOff x="5539510" y="2905963"/>
            <a:chExt cx="1046074" cy="1046074"/>
          </a:xfrm>
        </p:grpSpPr>
        <p:sp>
          <p:nvSpPr>
            <p:cNvPr id="7" name="Oval 6">
              <a:extLst>
                <a:ext uri="{FF2B5EF4-FFF2-40B4-BE49-F238E27FC236}">
                  <a16:creationId xmlns:a16="http://schemas.microsoft.com/office/drawing/2014/main" id="{4280ACF2-F488-213C-3222-4C25F786EB7C}"/>
                </a:ext>
              </a:extLst>
            </p:cNvPr>
            <p:cNvSpPr/>
            <p:nvPr/>
          </p:nvSpPr>
          <p:spPr>
            <a:xfrm>
              <a:off x="5539510"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Graphic 4" descr="Play with solid fill">
              <a:extLst>
                <a:ext uri="{FF2B5EF4-FFF2-40B4-BE49-F238E27FC236}">
                  <a16:creationId xmlns:a16="http://schemas.microsoft.com/office/drawing/2014/main" id="{C3AD79B1-804B-B4E8-2C52-A678D5EBED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9280" y="3192280"/>
              <a:ext cx="473439" cy="473439"/>
            </a:xfrm>
            <a:prstGeom prst="rect">
              <a:avLst/>
            </a:prstGeom>
          </p:spPr>
        </p:pic>
      </p:grpSp>
      <p:sp>
        <p:nvSpPr>
          <p:cNvPr id="2" name="Text Placeholder 1">
            <a:extLst>
              <a:ext uri="{FF2B5EF4-FFF2-40B4-BE49-F238E27FC236}">
                <a16:creationId xmlns:a16="http://schemas.microsoft.com/office/drawing/2014/main" id="{CA0D8E9C-8351-D64B-B5E1-B2EBB604CD07}"/>
              </a:ext>
            </a:extLst>
          </p:cNvPr>
          <p:cNvSpPr txBox="1">
            <a:spLocks/>
          </p:cNvSpPr>
          <p:nvPr/>
        </p:nvSpPr>
        <p:spPr>
          <a:xfrm>
            <a:off x="692830" y="654205"/>
            <a:ext cx="1068141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GB" sz="4400" b="1" dirty="0"/>
              <a:t>Soul by Disney Pixar</a:t>
            </a:r>
            <a:endParaRPr lang="en-US" sz="13800" b="1" dirty="0"/>
          </a:p>
        </p:txBody>
      </p:sp>
    </p:spTree>
    <p:extLst>
      <p:ext uri="{BB962C8B-B14F-4D97-AF65-F5344CB8AC3E}">
        <p14:creationId xmlns:p14="http://schemas.microsoft.com/office/powerpoint/2010/main" val="99492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ennis ball&#10;&#10;AI-generated content may be incorrect.">
            <a:extLst>
              <a:ext uri="{FF2B5EF4-FFF2-40B4-BE49-F238E27FC236}">
                <a16:creationId xmlns:a16="http://schemas.microsoft.com/office/drawing/2014/main" id="{201E87F8-E2A2-2930-DC58-F7FD6814BCAA}"/>
              </a:ext>
            </a:extLst>
          </p:cNvPr>
          <p:cNvPicPr>
            <a:picLocks noChangeAspect="1"/>
          </p:cNvPicPr>
          <p:nvPr/>
        </p:nvPicPr>
        <p:blipFill>
          <a:blip r:embed="rId2"/>
          <a:srcRect r="26392" b="17880"/>
          <a:stretch/>
        </p:blipFill>
        <p:spPr>
          <a:xfrm>
            <a:off x="6969513" y="930539"/>
            <a:ext cx="5222488" cy="5927462"/>
          </a:xfrm>
          <a:prstGeom prst="rect">
            <a:avLst/>
          </a:prstGeom>
        </p:spPr>
      </p:pic>
      <p:sp>
        <p:nvSpPr>
          <p:cNvPr id="3" name="Text Placeholder 1">
            <a:extLst>
              <a:ext uri="{FF2B5EF4-FFF2-40B4-BE49-F238E27FC236}">
                <a16:creationId xmlns:a16="http://schemas.microsoft.com/office/drawing/2014/main" id="{89549F5C-A4D8-6819-96AB-E8F2A1A524BF}"/>
              </a:ext>
            </a:extLst>
          </p:cNvPr>
          <p:cNvSpPr txBox="1">
            <a:spLocks/>
          </p:cNvSpPr>
          <p:nvPr/>
        </p:nvSpPr>
        <p:spPr>
          <a:xfrm>
            <a:off x="692830" y="1491199"/>
            <a:ext cx="5808331" cy="193780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200" dirty="0"/>
              <a:t>Use a soft ball or object to indicate the speaker. The pupil holding it shares a short (1–2 minute) positive memory; perhaps involving a friend, a fun event, or a special moment at school. They then pass the object to someone else.</a:t>
            </a:r>
          </a:p>
        </p:txBody>
      </p:sp>
      <p:sp>
        <p:nvSpPr>
          <p:cNvPr id="2" name="Text Placeholder 1">
            <a:extLst>
              <a:ext uri="{FF2B5EF4-FFF2-40B4-BE49-F238E27FC236}">
                <a16:creationId xmlns:a16="http://schemas.microsoft.com/office/drawing/2014/main" id="{AAB047DA-772A-15E2-F4D5-85FAA599CEF0}"/>
              </a:ext>
            </a:extLst>
          </p:cNvPr>
          <p:cNvSpPr txBox="1">
            <a:spLocks/>
          </p:cNvSpPr>
          <p:nvPr/>
        </p:nvSpPr>
        <p:spPr>
          <a:xfrm>
            <a:off x="692830" y="654205"/>
            <a:ext cx="1068141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4400" b="1" dirty="0"/>
              <a:t>Memory sharing circle</a:t>
            </a:r>
            <a:endParaRPr lang="en-US" sz="7200" b="1" dirty="0"/>
          </a:p>
        </p:txBody>
      </p:sp>
    </p:spTree>
    <p:extLst>
      <p:ext uri="{BB962C8B-B14F-4D97-AF65-F5344CB8AC3E}">
        <p14:creationId xmlns:p14="http://schemas.microsoft.com/office/powerpoint/2010/main" val="246919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ennis ball&#10;&#10;AI-generated content may be incorrect.">
            <a:extLst>
              <a:ext uri="{FF2B5EF4-FFF2-40B4-BE49-F238E27FC236}">
                <a16:creationId xmlns:a16="http://schemas.microsoft.com/office/drawing/2014/main" id="{5C7742A5-F757-BA2D-66A6-D975CD29BBE1}"/>
              </a:ext>
            </a:extLst>
          </p:cNvPr>
          <p:cNvPicPr>
            <a:picLocks noChangeAspect="1"/>
          </p:cNvPicPr>
          <p:nvPr/>
        </p:nvPicPr>
        <p:blipFill>
          <a:blip r:embed="rId2"/>
          <a:srcRect r="26392" b="17880"/>
          <a:stretch/>
        </p:blipFill>
        <p:spPr>
          <a:xfrm>
            <a:off x="6969513" y="930539"/>
            <a:ext cx="5222488" cy="5927462"/>
          </a:xfrm>
          <a:prstGeom prst="rect">
            <a:avLst/>
          </a:prstGeom>
        </p:spPr>
      </p:pic>
      <p:sp>
        <p:nvSpPr>
          <p:cNvPr id="2" name="Rectangle: Rounded Corners 3">
            <a:extLst>
              <a:ext uri="{FF2B5EF4-FFF2-40B4-BE49-F238E27FC236}">
                <a16:creationId xmlns:a16="http://schemas.microsoft.com/office/drawing/2014/main" id="{5DA26C8E-6324-EA74-550B-A3CCF4EE3325}"/>
              </a:ext>
            </a:extLst>
          </p:cNvPr>
          <p:cNvSpPr/>
          <p:nvPr/>
        </p:nvSpPr>
        <p:spPr>
          <a:xfrm>
            <a:off x="616875" y="935830"/>
            <a:ext cx="10177505"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What’s a moment at school that made you smile?</a:t>
            </a:r>
          </a:p>
        </p:txBody>
      </p:sp>
      <p:sp>
        <p:nvSpPr>
          <p:cNvPr id="3" name="Rectangle: Rounded Corners 3">
            <a:extLst>
              <a:ext uri="{FF2B5EF4-FFF2-40B4-BE49-F238E27FC236}">
                <a16:creationId xmlns:a16="http://schemas.microsoft.com/office/drawing/2014/main" id="{27D745D2-1F68-D993-F8D5-116C7E67A986}"/>
              </a:ext>
            </a:extLst>
          </p:cNvPr>
          <p:cNvSpPr/>
          <p:nvPr/>
        </p:nvSpPr>
        <p:spPr>
          <a:xfrm>
            <a:off x="616874" y="2592424"/>
            <a:ext cx="10177506"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Can you remember a time someone was kind to you?</a:t>
            </a:r>
          </a:p>
        </p:txBody>
      </p:sp>
      <p:sp>
        <p:nvSpPr>
          <p:cNvPr id="4" name="Rectangle: Rounded Corners 3">
            <a:extLst>
              <a:ext uri="{FF2B5EF4-FFF2-40B4-BE49-F238E27FC236}">
                <a16:creationId xmlns:a16="http://schemas.microsoft.com/office/drawing/2014/main" id="{243DDC4E-5A37-2E7E-AC94-1ED716272ACA}"/>
              </a:ext>
            </a:extLst>
          </p:cNvPr>
          <p:cNvSpPr/>
          <p:nvPr/>
        </p:nvSpPr>
        <p:spPr>
          <a:xfrm>
            <a:off x="616874" y="4249019"/>
            <a:ext cx="10177505"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makes you feel like you belong somewhere – </a:t>
            </a:r>
          </a:p>
          <a:p>
            <a:pPr>
              <a:lnSpc>
                <a:spcPct val="110000"/>
              </a:lnSpc>
            </a:pPr>
            <a:r>
              <a:rPr lang="en-GB" sz="3200" dirty="0">
                <a:latin typeface="Outfit" pitchFamily="2" charset="0"/>
              </a:rPr>
              <a:t>at school, in a group, or with friends?</a:t>
            </a:r>
          </a:p>
        </p:txBody>
      </p:sp>
    </p:spTree>
    <p:extLst>
      <p:ext uri="{BB962C8B-B14F-4D97-AF65-F5344CB8AC3E}">
        <p14:creationId xmlns:p14="http://schemas.microsoft.com/office/powerpoint/2010/main" val="3825555941"/>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4C5C2AF6-A12C-4D1B-87C5-F23EC22E56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535</TotalTime>
  <Words>726</Words>
  <Application>Microsoft Macintosh PowerPoint</Application>
  <PresentationFormat>Widescreen</PresentationFormat>
  <Paragraphs>52</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Outfit</vt:lpstr>
      <vt:lpstr>Outfit ExtraBold</vt:lpstr>
      <vt:lpstr>Outfit SemiBold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the Habit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446</cp:revision>
  <dcterms:created xsi:type="dcterms:W3CDTF">2024-02-02T13:02:07Z</dcterms:created>
  <dcterms:modified xsi:type="dcterms:W3CDTF">2025-07-16T10:16:21Z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