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393" r:id="rId5"/>
    <p:sldId id="526" r:id="rId6"/>
    <p:sldId id="389" r:id="rId7"/>
    <p:sldId id="394" r:id="rId8"/>
    <p:sldId id="540" r:id="rId9"/>
    <p:sldId id="538" r:id="rId10"/>
    <p:sldId id="539" r:id="rId11"/>
    <p:sldId id="443" r:id="rId12"/>
    <p:sldId id="535" r:id="rId13"/>
    <p:sldId id="518" r:id="rId14"/>
    <p:sldId id="536" r:id="rId15"/>
    <p:sldId id="537" r:id="rId16"/>
    <p:sldId id="541" r:id="rId17"/>
    <p:sldId id="542" r:id="rId18"/>
    <p:sldId id="484" r:id="rId19"/>
    <p:sldId id="415" r:id="rId20"/>
    <p:sldId id="406" r:id="rId21"/>
    <p:sldId id="30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9E80"/>
    <a:srgbClr val="00628C"/>
    <a:srgbClr val="A72327"/>
    <a:srgbClr val="4BA0C1"/>
    <a:srgbClr val="00B5FF"/>
    <a:srgbClr val="C67673"/>
    <a:srgbClr val="93BAA6"/>
    <a:srgbClr val="C4D6CB"/>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6"/>
    <p:restoredTop sz="94795"/>
  </p:normalViewPr>
  <p:slideViewPr>
    <p:cSldViewPr snapToGrid="0">
      <p:cViewPr varScale="1">
        <p:scale>
          <a:sx n="106" d="100"/>
          <a:sy n="106" d="100"/>
        </p:scale>
        <p:origin x="1656" y="4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7/16/25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group of girls running&#10;&#10;AI-generated content may be incorrect.">
            <a:extLst>
              <a:ext uri="{FF2B5EF4-FFF2-40B4-BE49-F238E27FC236}">
                <a16:creationId xmlns:a16="http://schemas.microsoft.com/office/drawing/2014/main" id="{0E9D4C4E-B1A5-03A4-DB3E-E99ADAE8DBF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7/16/25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ker Walker Rambler · Free photo on Pixabay">
            <a:extLst>
              <a:ext uri="{FF2B5EF4-FFF2-40B4-BE49-F238E27FC236}">
                <a16:creationId xmlns:a16="http://schemas.microsoft.com/office/drawing/2014/main" id="{FC5FC704-0A0B-E2C2-35EC-FCF76B04B956}"/>
              </a:ext>
            </a:extLst>
          </p:cNvPr>
          <p:cNvPicPr>
            <a:picLocks noChangeAspect="1"/>
          </p:cNvPicPr>
          <p:nvPr/>
        </p:nvPicPr>
        <p:blipFill>
          <a:blip r:embed="rId2"/>
          <a:srcRect l="4174" r="25782"/>
          <a:stretch/>
        </p:blipFill>
        <p:spPr>
          <a:xfrm>
            <a:off x="5829903" y="0"/>
            <a:ext cx="6362097" cy="6858000"/>
          </a:xfrm>
          <a:prstGeom prst="rect">
            <a:avLst/>
          </a:prstGeom>
        </p:spPr>
      </p:pic>
      <p:sp>
        <p:nvSpPr>
          <p:cNvPr id="3" name="Rectangle: Rounded Corners 3">
            <a:extLst>
              <a:ext uri="{FF2B5EF4-FFF2-40B4-BE49-F238E27FC236}">
                <a16:creationId xmlns:a16="http://schemas.microsoft.com/office/drawing/2014/main" id="{EA5DA080-FC8A-E259-75B9-1DE3EBEDADF4}"/>
              </a:ext>
            </a:extLst>
          </p:cNvPr>
          <p:cNvSpPr/>
          <p:nvPr/>
        </p:nvSpPr>
        <p:spPr>
          <a:xfrm>
            <a:off x="616873" y="813166"/>
            <a:ext cx="6362097"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does your world look like?</a:t>
            </a:r>
          </a:p>
        </p:txBody>
      </p:sp>
      <p:sp>
        <p:nvSpPr>
          <p:cNvPr id="7" name="Rectangle: Rounded Corners 3">
            <a:extLst>
              <a:ext uri="{FF2B5EF4-FFF2-40B4-BE49-F238E27FC236}">
                <a16:creationId xmlns:a16="http://schemas.microsoft.com/office/drawing/2014/main" id="{183A88F0-B0B2-DC2D-8A81-D19C77B0D6A6}"/>
              </a:ext>
            </a:extLst>
          </p:cNvPr>
          <p:cNvSpPr/>
          <p:nvPr/>
        </p:nvSpPr>
        <p:spPr>
          <a:xfrm>
            <a:off x="616873" y="2555651"/>
            <a:ext cx="6362098"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Who or what lives there?</a:t>
            </a:r>
          </a:p>
        </p:txBody>
      </p:sp>
      <p:sp>
        <p:nvSpPr>
          <p:cNvPr id="8" name="Rectangle: Rounded Corners 3">
            <a:extLst>
              <a:ext uri="{FF2B5EF4-FFF2-40B4-BE49-F238E27FC236}">
                <a16:creationId xmlns:a16="http://schemas.microsoft.com/office/drawing/2014/main" id="{7EB2B35B-5781-3633-91DE-9B54FE1CEB59}"/>
              </a:ext>
            </a:extLst>
          </p:cNvPr>
          <p:cNvSpPr/>
          <p:nvPr/>
        </p:nvSpPr>
        <p:spPr>
          <a:xfrm>
            <a:off x="616873" y="4298136"/>
            <a:ext cx="6362098" cy="174875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What makes you feel at home and proud of who you are?</a:t>
            </a:r>
          </a:p>
        </p:txBody>
      </p:sp>
    </p:spTree>
    <p:extLst>
      <p:ext uri="{BB962C8B-B14F-4D97-AF65-F5344CB8AC3E}">
        <p14:creationId xmlns:p14="http://schemas.microsoft.com/office/powerpoint/2010/main" val="1116991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454E5-A35B-B69D-17F1-09A4CA4F427C}"/>
            </a:ext>
          </a:extLst>
        </p:cNvPr>
        <p:cNvGrpSpPr/>
        <p:nvPr/>
      </p:nvGrpSpPr>
      <p:grpSpPr>
        <a:xfrm>
          <a:off x="0" y="0"/>
          <a:ext cx="0" cy="0"/>
          <a:chOff x="0" y="0"/>
          <a:chExt cx="0" cy="0"/>
        </a:xfrm>
      </p:grpSpPr>
      <p:pic>
        <p:nvPicPr>
          <p:cNvPr id="5" name="Picture 4" descr="Hiker Walker Rambler · Free photo on Pixabay">
            <a:extLst>
              <a:ext uri="{FF2B5EF4-FFF2-40B4-BE49-F238E27FC236}">
                <a16:creationId xmlns:a16="http://schemas.microsoft.com/office/drawing/2014/main" id="{46005156-E396-649A-9412-EAD2FE2CFF0E}"/>
              </a:ext>
            </a:extLst>
          </p:cNvPr>
          <p:cNvPicPr>
            <a:picLocks noChangeAspect="1"/>
          </p:cNvPicPr>
          <p:nvPr/>
        </p:nvPicPr>
        <p:blipFill>
          <a:blip r:embed="rId2"/>
          <a:srcRect l="4174" r="25782"/>
          <a:stretch/>
        </p:blipFill>
        <p:spPr>
          <a:xfrm>
            <a:off x="5829903" y="0"/>
            <a:ext cx="6362097" cy="6858000"/>
          </a:xfrm>
          <a:prstGeom prst="rect">
            <a:avLst/>
          </a:prstGeom>
        </p:spPr>
      </p:pic>
      <p:sp>
        <p:nvSpPr>
          <p:cNvPr id="3" name="Rectangle: Rounded Corners 3">
            <a:extLst>
              <a:ext uri="{FF2B5EF4-FFF2-40B4-BE49-F238E27FC236}">
                <a16:creationId xmlns:a16="http://schemas.microsoft.com/office/drawing/2014/main" id="{34DBF0E9-7B8D-AB69-2670-79310C2AD26B}"/>
              </a:ext>
            </a:extLst>
          </p:cNvPr>
          <p:cNvSpPr/>
          <p:nvPr/>
        </p:nvSpPr>
        <p:spPr>
          <a:xfrm>
            <a:off x="616874" y="1416086"/>
            <a:ext cx="6362097"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do you hope for in your new school?</a:t>
            </a:r>
          </a:p>
        </p:txBody>
      </p:sp>
      <p:sp>
        <p:nvSpPr>
          <p:cNvPr id="8" name="Rectangle: Rounded Corners 3">
            <a:extLst>
              <a:ext uri="{FF2B5EF4-FFF2-40B4-BE49-F238E27FC236}">
                <a16:creationId xmlns:a16="http://schemas.microsoft.com/office/drawing/2014/main" id="{ACAD6C0C-1F88-BCA5-8B78-5D5D834E050A}"/>
              </a:ext>
            </a:extLst>
          </p:cNvPr>
          <p:cNvSpPr/>
          <p:nvPr/>
        </p:nvSpPr>
        <p:spPr>
          <a:xfrm>
            <a:off x="616873" y="3688381"/>
            <a:ext cx="6362098"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How does your world show what matters to you?</a:t>
            </a:r>
          </a:p>
        </p:txBody>
      </p:sp>
    </p:spTree>
    <p:extLst>
      <p:ext uri="{BB962C8B-B14F-4D97-AF65-F5344CB8AC3E}">
        <p14:creationId xmlns:p14="http://schemas.microsoft.com/office/powerpoint/2010/main" val="3602384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DDBA6-9557-2C51-893B-82B92E229297}"/>
            </a:ext>
          </a:extLst>
        </p:cNvPr>
        <p:cNvGrpSpPr/>
        <p:nvPr/>
      </p:nvGrpSpPr>
      <p:grpSpPr>
        <a:xfrm>
          <a:off x="0" y="0"/>
          <a:ext cx="0" cy="0"/>
          <a:chOff x="0" y="0"/>
          <a:chExt cx="0" cy="0"/>
        </a:xfrm>
      </p:grpSpPr>
      <p:pic>
        <p:nvPicPr>
          <p:cNvPr id="2" name="Picture 1" descr="A group of colorful circles with question marks&#10;&#10;AI-generated content may be incorrect.">
            <a:extLst>
              <a:ext uri="{FF2B5EF4-FFF2-40B4-BE49-F238E27FC236}">
                <a16:creationId xmlns:a16="http://schemas.microsoft.com/office/drawing/2014/main" id="{6C85F98E-0E14-B1BF-CBCB-7720732B469E}"/>
              </a:ext>
            </a:extLst>
          </p:cNvPr>
          <p:cNvPicPr>
            <a:picLocks noChangeAspect="1"/>
          </p:cNvPicPr>
          <p:nvPr/>
        </p:nvPicPr>
        <p:blipFill>
          <a:blip r:embed="rId2"/>
          <a:srcRect l="1" r="38705"/>
          <a:stretch/>
        </p:blipFill>
        <p:spPr>
          <a:xfrm>
            <a:off x="6096001" y="501688"/>
            <a:ext cx="6096000" cy="5854624"/>
          </a:xfrm>
          <a:prstGeom prst="rect">
            <a:avLst/>
          </a:prstGeom>
        </p:spPr>
      </p:pic>
      <p:sp>
        <p:nvSpPr>
          <p:cNvPr id="3" name="Rectangle: Rounded Corners 3">
            <a:extLst>
              <a:ext uri="{FF2B5EF4-FFF2-40B4-BE49-F238E27FC236}">
                <a16:creationId xmlns:a16="http://schemas.microsoft.com/office/drawing/2014/main" id="{57CD32A3-3A3B-23AC-C4CE-F83B8DB6D1F0}"/>
              </a:ext>
            </a:extLst>
          </p:cNvPr>
          <p:cNvSpPr/>
          <p:nvPr/>
        </p:nvSpPr>
        <p:spPr>
          <a:xfrm>
            <a:off x="616873" y="501688"/>
            <a:ext cx="6352640"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makes each world unique and special?</a:t>
            </a:r>
          </a:p>
        </p:txBody>
      </p:sp>
      <p:sp>
        <p:nvSpPr>
          <p:cNvPr id="7" name="Rectangle: Rounded Corners 3">
            <a:extLst>
              <a:ext uri="{FF2B5EF4-FFF2-40B4-BE49-F238E27FC236}">
                <a16:creationId xmlns:a16="http://schemas.microsoft.com/office/drawing/2014/main" id="{07216E7E-212E-5224-EC69-BD2A1EA1757B}"/>
              </a:ext>
            </a:extLst>
          </p:cNvPr>
          <p:cNvSpPr/>
          <p:nvPr/>
        </p:nvSpPr>
        <p:spPr>
          <a:xfrm>
            <a:off x="616870" y="2554621"/>
            <a:ext cx="6754083"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do our different worlds help us understand each other better?</a:t>
            </a:r>
          </a:p>
        </p:txBody>
      </p:sp>
      <p:sp>
        <p:nvSpPr>
          <p:cNvPr id="8" name="Rectangle: Rounded Corners 3">
            <a:extLst>
              <a:ext uri="{FF2B5EF4-FFF2-40B4-BE49-F238E27FC236}">
                <a16:creationId xmlns:a16="http://schemas.microsoft.com/office/drawing/2014/main" id="{6D069053-F7A6-8D18-D8A5-BB7CDB2DFB70}"/>
              </a:ext>
            </a:extLst>
          </p:cNvPr>
          <p:cNvSpPr/>
          <p:nvPr/>
        </p:nvSpPr>
        <p:spPr>
          <a:xfrm>
            <a:off x="616872" y="4611114"/>
            <a:ext cx="7840270"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What can we carry from our own worlds into our new school community?</a:t>
            </a:r>
          </a:p>
        </p:txBody>
      </p:sp>
    </p:spTree>
    <p:extLst>
      <p:ext uri="{BB962C8B-B14F-4D97-AF65-F5344CB8AC3E}">
        <p14:creationId xmlns:p14="http://schemas.microsoft.com/office/powerpoint/2010/main" val="3859057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9B9AD3-A136-A2CE-D6E2-61C34D8D1AE9}"/>
              </a:ext>
            </a:extLst>
          </p:cNvPr>
          <p:cNvSpPr>
            <a:spLocks noGrp="1"/>
          </p:cNvSpPr>
          <p:nvPr>
            <p:ph type="body" sz="quarter" idx="10"/>
          </p:nvPr>
        </p:nvSpPr>
        <p:spPr/>
        <p:txBody>
          <a:bodyPr>
            <a:normAutofit fontScale="92500"/>
          </a:bodyPr>
          <a:lstStyle/>
          <a:p>
            <a:r>
              <a:rPr lang="en-US" dirty="0"/>
              <a:t>1 Peter 4:10 (NIV)</a:t>
            </a:r>
          </a:p>
        </p:txBody>
      </p:sp>
      <p:sp>
        <p:nvSpPr>
          <p:cNvPr id="3" name="Text Placeholder 2">
            <a:extLst>
              <a:ext uri="{FF2B5EF4-FFF2-40B4-BE49-F238E27FC236}">
                <a16:creationId xmlns:a16="http://schemas.microsoft.com/office/drawing/2014/main" id="{53ABC831-E2D5-5F89-270B-665071E75973}"/>
              </a:ext>
            </a:extLst>
          </p:cNvPr>
          <p:cNvSpPr>
            <a:spLocks noGrp="1"/>
          </p:cNvSpPr>
          <p:nvPr>
            <p:ph type="body" sz="quarter" idx="11"/>
          </p:nvPr>
        </p:nvSpPr>
        <p:spPr/>
        <p:txBody>
          <a:bodyPr/>
          <a:lstStyle/>
          <a:p>
            <a:r>
              <a:rPr lang="en-US" dirty="0"/>
              <a:t>“Each of you should use whatever gift you have received to serve others, as faithful stewards of God’s grace in its various forms.”</a:t>
            </a:r>
          </a:p>
        </p:txBody>
      </p:sp>
    </p:spTree>
    <p:extLst>
      <p:ext uri="{BB962C8B-B14F-4D97-AF65-F5344CB8AC3E}">
        <p14:creationId xmlns:p14="http://schemas.microsoft.com/office/powerpoint/2010/main" val="2519374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58F1B55-23F1-8D7B-B1F9-7468BF671FD4}"/>
              </a:ext>
            </a:extLst>
          </p:cNvPr>
          <p:cNvSpPr txBox="1">
            <a:spLocks/>
          </p:cNvSpPr>
          <p:nvPr/>
        </p:nvSpPr>
        <p:spPr>
          <a:xfrm>
            <a:off x="713507" y="1405054"/>
            <a:ext cx="5687293" cy="139822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800" dirty="0"/>
              <a:t>This verse encourages us to </a:t>
            </a:r>
            <a:r>
              <a:rPr lang="en-US" sz="2800" dirty="0" err="1"/>
              <a:t>recognise</a:t>
            </a:r>
            <a:r>
              <a:rPr lang="en-US" sz="2800" dirty="0"/>
              <a:t> our unique gifts and talents, understanding that they are given to them by God to share with others. It reminds them that our contributions, no matter how big or small, can make a positive impact on our community and help foster connections with our peers.</a:t>
            </a:r>
          </a:p>
        </p:txBody>
      </p:sp>
      <p:pic>
        <p:nvPicPr>
          <p:cNvPr id="4" name="Picture 3" descr="Clipart - Extended Community Circle">
            <a:extLst>
              <a:ext uri="{FF2B5EF4-FFF2-40B4-BE49-F238E27FC236}">
                <a16:creationId xmlns:a16="http://schemas.microsoft.com/office/drawing/2014/main" id="{6E77A54A-ED1B-0FFC-6D6E-BF794A9718FF}"/>
              </a:ext>
            </a:extLst>
          </p:cNvPr>
          <p:cNvPicPr>
            <a:picLocks noChangeAspect="1"/>
          </p:cNvPicPr>
          <p:nvPr/>
        </p:nvPicPr>
        <p:blipFill>
          <a:blip r:embed="rId2"/>
          <a:stretch>
            <a:fillRect/>
          </a:stretch>
        </p:blipFill>
        <p:spPr>
          <a:xfrm>
            <a:off x="6400800" y="1921879"/>
            <a:ext cx="5506588" cy="3014242"/>
          </a:xfrm>
          <a:prstGeom prst="rect">
            <a:avLst/>
          </a:prstGeom>
        </p:spPr>
      </p:pic>
    </p:spTree>
    <p:extLst>
      <p:ext uri="{BB962C8B-B14F-4D97-AF65-F5344CB8AC3E}">
        <p14:creationId xmlns:p14="http://schemas.microsoft.com/office/powerpoint/2010/main" val="53495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C8CFADE7-B94F-4CE8-DAEC-1032F3F5432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7" y="1848884"/>
            <a:ext cx="4983807" cy="4699399"/>
          </a:xfrm>
        </p:spPr>
        <p:txBody>
          <a:bodyPr/>
          <a:lstStyle/>
          <a:p>
            <a:pPr>
              <a:lnSpc>
                <a:spcPct val="110000"/>
              </a:lnSpc>
            </a:pPr>
            <a:r>
              <a:rPr lang="en-US" sz="2600" dirty="0"/>
              <a:t>As you step into Year 7, remember how unique and special you are. Embrace your strengths and talents and celebrate what makes you different. This will not only help you face challenges with confidence but also enrich your school community.</a:t>
            </a:r>
          </a:p>
        </p:txBody>
      </p:sp>
    </p:spTree>
    <p:extLst>
      <p:ext uri="{BB962C8B-B14F-4D97-AF65-F5344CB8AC3E}">
        <p14:creationId xmlns:p14="http://schemas.microsoft.com/office/powerpoint/2010/main" val="2837246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0C7D0AF3-92E7-DDCC-4468-FD5A8F36D2C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BAF1E3E-4246-136B-2050-367EFD51DAB1}"/>
              </a:ext>
            </a:extLst>
          </p:cNvPr>
          <p:cNvSpPr>
            <a:spLocks noGrp="1"/>
          </p:cNvSpPr>
          <p:nvPr>
            <p:ph type="body" sz="quarter" idx="10"/>
          </p:nvPr>
        </p:nvSpPr>
        <p:spPr>
          <a:xfrm>
            <a:off x="1913021" y="735980"/>
            <a:ext cx="5618160" cy="4460489"/>
          </a:xfrm>
        </p:spPr>
        <p:txBody>
          <a:bodyPr/>
          <a:lstStyle/>
          <a:p>
            <a:pPr>
              <a:lnSpc>
                <a:spcPct val="110000"/>
              </a:lnSpc>
            </a:pPr>
            <a:r>
              <a:rPr lang="en-US" sz="2600" dirty="0"/>
              <a:t>Year 7 is a time to grow and learn about yourself and others. By respecting and supporting each other, you create a space where everyone feels valued. Your individuality makes the community stronger. </a:t>
            </a:r>
          </a:p>
          <a:p>
            <a:pPr>
              <a:lnSpc>
                <a:spcPct val="110000"/>
              </a:lnSpc>
            </a:pPr>
            <a:r>
              <a:rPr lang="en-US" sz="2600" dirty="0"/>
              <a:t>Focus on kindness, embrace who you are, and encourage others to do the same. Together, you can make Year 7 a year of growth, friendship, and success.</a:t>
            </a:r>
          </a:p>
        </p:txBody>
      </p:sp>
    </p:spTree>
    <p:extLst>
      <p:ext uri="{BB962C8B-B14F-4D97-AF65-F5344CB8AC3E}">
        <p14:creationId xmlns:p14="http://schemas.microsoft.com/office/powerpoint/2010/main" val="408122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a:xfrm>
            <a:off x="2911627" y="1848884"/>
            <a:ext cx="7682032" cy="4099669"/>
          </a:xfrm>
        </p:spPr>
        <p:txBody>
          <a:bodyPr/>
          <a:lstStyle/>
          <a:p>
            <a:pPr>
              <a:spcAft>
                <a:spcPts val="2000"/>
              </a:spcAft>
            </a:pPr>
            <a:r>
              <a:rPr lang="en-GB" dirty="0"/>
              <a:t>Dear God,</a:t>
            </a:r>
          </a:p>
          <a:p>
            <a:pPr>
              <a:spcAft>
                <a:spcPts val="2000"/>
              </a:spcAft>
            </a:pPr>
            <a:r>
              <a:rPr lang="en-GB" dirty="0"/>
              <a:t>Thank you for making us unique. Help us embrace our strengths and differences as we step into Year 7. Guide us to be confident, kind, and respectful of others, knowing everyone has something valuable to offer.</a:t>
            </a:r>
          </a:p>
          <a:p>
            <a:pPr>
              <a:spcAft>
                <a:spcPts val="2000"/>
              </a:spcAft>
            </a:pPr>
            <a:r>
              <a:rPr lang="en-GB" dirty="0"/>
              <a:t>Remind us that we don’t have to be the same to succeed and help us face challenges with courage. May we support and respect one another as we grow, learn, and make new friends.</a:t>
            </a:r>
          </a:p>
          <a:p>
            <a:pPr>
              <a:spcAft>
                <a:spcPts val="2000"/>
              </a:spcAft>
            </a:pPr>
            <a:r>
              <a:rPr lang="en-GB" dirty="0"/>
              <a:t>Amen.</a:t>
            </a:r>
          </a:p>
        </p:txBody>
      </p:sp>
    </p:spTree>
    <p:extLst>
      <p:ext uri="{BB962C8B-B14F-4D97-AF65-F5344CB8AC3E}">
        <p14:creationId xmlns:p14="http://schemas.microsoft.com/office/powerpoint/2010/main" val="1410456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437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lift up our voices?</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3E470B-8D15-DFD4-8DE8-575EFCEB618D}"/>
              </a:ext>
            </a:extLst>
          </p:cNvPr>
          <p:cNvSpPr txBox="1">
            <a:spLocks/>
          </p:cNvSpPr>
          <p:nvPr/>
        </p:nvSpPr>
        <p:spPr>
          <a:xfrm>
            <a:off x="702356" y="2303972"/>
            <a:ext cx="5105803" cy="2250053"/>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3200" dirty="0"/>
              <a:t>Read </a:t>
            </a:r>
            <a:r>
              <a:rPr lang="en-US" sz="3200" i="1" dirty="0"/>
              <a:t>A World of Your Own </a:t>
            </a:r>
            <a:r>
              <a:rPr lang="en-US" sz="3200" dirty="0"/>
              <a:t>which highlights a journey of reflection and the value of diverse voices.</a:t>
            </a:r>
          </a:p>
        </p:txBody>
      </p:sp>
      <p:pic>
        <p:nvPicPr>
          <p:cNvPr id="3" name="Picture 2" descr="A World of Your Own by Laura Carlin | Goodreads">
            <a:extLst>
              <a:ext uri="{FF2B5EF4-FFF2-40B4-BE49-F238E27FC236}">
                <a16:creationId xmlns:a16="http://schemas.microsoft.com/office/drawing/2014/main" id="{7354C578-95E8-6711-084A-916BC2A32772}"/>
              </a:ext>
            </a:extLst>
          </p:cNvPr>
          <p:cNvPicPr>
            <a:picLocks noChangeAspect="1"/>
          </p:cNvPicPr>
          <p:nvPr/>
        </p:nvPicPr>
        <p:blipFill>
          <a:blip r:embed="rId2"/>
          <a:stretch>
            <a:fillRect/>
          </a:stretch>
        </p:blipFill>
        <p:spPr>
          <a:xfrm>
            <a:off x="6096000" y="1089714"/>
            <a:ext cx="5393644" cy="4678571"/>
          </a:xfrm>
          <a:prstGeom prst="roundRect">
            <a:avLst>
              <a:gd name="adj" fmla="val 7349"/>
            </a:avLst>
          </a:prstGeom>
        </p:spPr>
      </p:pic>
    </p:spTree>
    <p:extLst>
      <p:ext uri="{BB962C8B-B14F-4D97-AF65-F5344CB8AC3E}">
        <p14:creationId xmlns:p14="http://schemas.microsoft.com/office/powerpoint/2010/main" val="3135327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d, brain, thoughts, human body, face, psychology, concentration ...">
            <a:extLst>
              <a:ext uri="{FF2B5EF4-FFF2-40B4-BE49-F238E27FC236}">
                <a16:creationId xmlns:a16="http://schemas.microsoft.com/office/drawing/2014/main" id="{352332C3-3AB1-585C-21D2-5BB97D889402}"/>
              </a:ext>
            </a:extLst>
          </p:cNvPr>
          <p:cNvPicPr>
            <a:picLocks noChangeAspect="1"/>
          </p:cNvPicPr>
          <p:nvPr/>
        </p:nvPicPr>
        <p:blipFill>
          <a:blip r:embed="rId2"/>
          <a:stretch>
            <a:fillRect/>
          </a:stretch>
        </p:blipFill>
        <p:spPr>
          <a:xfrm>
            <a:off x="5366151" y="0"/>
            <a:ext cx="6825849" cy="6858000"/>
          </a:xfrm>
          <a:prstGeom prst="rect">
            <a:avLst/>
          </a:prstGeom>
        </p:spPr>
      </p:pic>
      <p:sp>
        <p:nvSpPr>
          <p:cNvPr id="3" name="Rectangle: Rounded Corners 3">
            <a:extLst>
              <a:ext uri="{FF2B5EF4-FFF2-40B4-BE49-F238E27FC236}">
                <a16:creationId xmlns:a16="http://schemas.microsoft.com/office/drawing/2014/main" id="{7EDEFD18-4C56-439C-4B47-2B9AC90DF29B}"/>
              </a:ext>
            </a:extLst>
          </p:cNvPr>
          <p:cNvSpPr/>
          <p:nvPr/>
        </p:nvSpPr>
        <p:spPr>
          <a:xfrm>
            <a:off x="628025" y="1140491"/>
            <a:ext cx="7757692" cy="2319996"/>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did you notice about the world the character created? How was it similar or different to your own world?</a:t>
            </a:r>
          </a:p>
        </p:txBody>
      </p:sp>
      <p:sp>
        <p:nvSpPr>
          <p:cNvPr id="4" name="Rectangle: Rounded Corners 3">
            <a:extLst>
              <a:ext uri="{FF2B5EF4-FFF2-40B4-BE49-F238E27FC236}">
                <a16:creationId xmlns:a16="http://schemas.microsoft.com/office/drawing/2014/main" id="{998D5918-F415-F3FE-72DE-DCD0B38B765C}"/>
              </a:ext>
            </a:extLst>
          </p:cNvPr>
          <p:cNvSpPr/>
          <p:nvPr/>
        </p:nvSpPr>
        <p:spPr>
          <a:xfrm>
            <a:off x="628025" y="4020475"/>
            <a:ext cx="7757692"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Why do you think the character imagined a world of their own?</a:t>
            </a:r>
          </a:p>
        </p:txBody>
      </p:sp>
    </p:spTree>
    <p:extLst>
      <p:ext uri="{BB962C8B-B14F-4D97-AF65-F5344CB8AC3E}">
        <p14:creationId xmlns:p14="http://schemas.microsoft.com/office/powerpoint/2010/main" val="2603102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F2AE1-85C1-C23C-EB1B-10BC1AA51E54}"/>
            </a:ext>
          </a:extLst>
        </p:cNvPr>
        <p:cNvGrpSpPr/>
        <p:nvPr/>
      </p:nvGrpSpPr>
      <p:grpSpPr>
        <a:xfrm>
          <a:off x="0" y="0"/>
          <a:ext cx="0" cy="0"/>
          <a:chOff x="0" y="0"/>
          <a:chExt cx="0" cy="0"/>
        </a:xfrm>
      </p:grpSpPr>
      <p:pic>
        <p:nvPicPr>
          <p:cNvPr id="2" name="Picture 1" descr="head, brain, thoughts, human body, face, psychology, concentration ...">
            <a:extLst>
              <a:ext uri="{FF2B5EF4-FFF2-40B4-BE49-F238E27FC236}">
                <a16:creationId xmlns:a16="http://schemas.microsoft.com/office/drawing/2014/main" id="{2FE744E0-8146-36DA-4EDA-DC77C2D9F68D}"/>
              </a:ext>
            </a:extLst>
          </p:cNvPr>
          <p:cNvPicPr>
            <a:picLocks noChangeAspect="1"/>
          </p:cNvPicPr>
          <p:nvPr/>
        </p:nvPicPr>
        <p:blipFill>
          <a:blip r:embed="rId2"/>
          <a:stretch>
            <a:fillRect/>
          </a:stretch>
        </p:blipFill>
        <p:spPr>
          <a:xfrm>
            <a:off x="5366151" y="0"/>
            <a:ext cx="6825849" cy="6858000"/>
          </a:xfrm>
          <a:prstGeom prst="rect">
            <a:avLst/>
          </a:prstGeom>
        </p:spPr>
      </p:pic>
      <p:sp>
        <p:nvSpPr>
          <p:cNvPr id="5" name="Rectangle: Rounded Corners 3">
            <a:extLst>
              <a:ext uri="{FF2B5EF4-FFF2-40B4-BE49-F238E27FC236}">
                <a16:creationId xmlns:a16="http://schemas.microsoft.com/office/drawing/2014/main" id="{D774D1DF-5181-193A-7A15-905C6B84A7A4}"/>
              </a:ext>
            </a:extLst>
          </p:cNvPr>
          <p:cNvSpPr/>
          <p:nvPr/>
        </p:nvSpPr>
        <p:spPr>
          <a:xfrm>
            <a:off x="639176" y="426061"/>
            <a:ext cx="7757692"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parts of the story made you think about your own ideas or dreams?</a:t>
            </a:r>
          </a:p>
        </p:txBody>
      </p:sp>
      <p:sp>
        <p:nvSpPr>
          <p:cNvPr id="6" name="Rectangle: Rounded Corners 3">
            <a:extLst>
              <a:ext uri="{FF2B5EF4-FFF2-40B4-BE49-F238E27FC236}">
                <a16:creationId xmlns:a16="http://schemas.microsoft.com/office/drawing/2014/main" id="{6CAF041C-A9EB-F5D2-3BA2-4573F651EDAE}"/>
              </a:ext>
            </a:extLst>
          </p:cNvPr>
          <p:cNvSpPr/>
          <p:nvPr/>
        </p:nvSpPr>
        <p:spPr>
          <a:xfrm>
            <a:off x="639176" y="2555972"/>
            <a:ext cx="7757692"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can we learn about someone by seeing the world through their eyes?</a:t>
            </a:r>
          </a:p>
        </p:txBody>
      </p:sp>
      <p:sp>
        <p:nvSpPr>
          <p:cNvPr id="7" name="Rectangle: Rounded Corners 3">
            <a:extLst>
              <a:ext uri="{FF2B5EF4-FFF2-40B4-BE49-F238E27FC236}">
                <a16:creationId xmlns:a16="http://schemas.microsoft.com/office/drawing/2014/main" id="{CC7E22FD-5DBE-C8D8-9862-44D08D7357D4}"/>
              </a:ext>
            </a:extLst>
          </p:cNvPr>
          <p:cNvSpPr/>
          <p:nvPr/>
        </p:nvSpPr>
        <p:spPr>
          <a:xfrm>
            <a:off x="639176" y="4685884"/>
            <a:ext cx="7757692"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might sharing our own ‘worlds’ help others understand us better?</a:t>
            </a:r>
          </a:p>
        </p:txBody>
      </p:sp>
    </p:spTree>
    <p:extLst>
      <p:ext uri="{BB962C8B-B14F-4D97-AF65-F5344CB8AC3E}">
        <p14:creationId xmlns:p14="http://schemas.microsoft.com/office/powerpoint/2010/main" val="1590921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F2A0-88FD-5646-883C-366D0BE7E18D}"/>
              </a:ext>
            </a:extLst>
          </p:cNvPr>
          <p:cNvSpPr>
            <a:spLocks noGrp="1"/>
          </p:cNvSpPr>
          <p:nvPr>
            <p:ph type="title"/>
          </p:nvPr>
        </p:nvSpPr>
        <p:spPr>
          <a:xfrm>
            <a:off x="1545335" y="4276972"/>
            <a:ext cx="9101328" cy="1325563"/>
          </a:xfrm>
        </p:spPr>
        <p:txBody>
          <a:bodyPr/>
          <a:lstStyle/>
          <a:p>
            <a:r>
              <a:rPr lang="en-US" dirty="0"/>
              <a:t>Our own worlds – Identity and Belonging</a:t>
            </a:r>
          </a:p>
        </p:txBody>
      </p:sp>
    </p:spTree>
    <p:extLst>
      <p:ext uri="{BB962C8B-B14F-4D97-AF65-F5344CB8AC3E}">
        <p14:creationId xmlns:p14="http://schemas.microsoft.com/office/powerpoint/2010/main" val="2967289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A95E5455-03A2-4F73-889C-058563FBCA55}"/>
              </a:ext>
            </a:extLst>
          </p:cNvPr>
          <p:cNvSpPr txBox="1">
            <a:spLocks/>
          </p:cNvSpPr>
          <p:nvPr/>
        </p:nvSpPr>
        <p:spPr>
          <a:xfrm>
            <a:off x="713507" y="1089739"/>
            <a:ext cx="6869322" cy="2250053"/>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800" dirty="0">
                <a:ea typeface="+mn-lt"/>
                <a:cs typeface="+mn-lt"/>
              </a:rPr>
              <a:t>Invite pupils to design their own personal world; a place where they feel safe, confident, and truly themselves. This can be drawn, painted, collaged, or written as a story or poem. Pupils are encouraged to include aspects of their identity (such as their interests, beliefs, family, culture, and values) as well as their hopes, dreams, and any feelings about the upcoming transition to secondary school.</a:t>
            </a:r>
            <a:endParaRPr lang="en-US" sz="2800" dirty="0">
              <a:ea typeface="+mn-lt"/>
              <a:cs typeface="+mn-lt"/>
            </a:endParaRPr>
          </a:p>
        </p:txBody>
      </p:sp>
      <p:pic>
        <p:nvPicPr>
          <p:cNvPr id="7" name="Picture 6" descr="Clipart - Globe">
            <a:extLst>
              <a:ext uri="{FF2B5EF4-FFF2-40B4-BE49-F238E27FC236}">
                <a16:creationId xmlns:a16="http://schemas.microsoft.com/office/drawing/2014/main" id="{32DD5F81-25B4-14F3-1CD1-4AD0BAEC2A3C}"/>
              </a:ext>
            </a:extLst>
          </p:cNvPr>
          <p:cNvPicPr>
            <a:picLocks noChangeAspect="1"/>
          </p:cNvPicPr>
          <p:nvPr/>
        </p:nvPicPr>
        <p:blipFill>
          <a:blip r:embed="rId2"/>
          <a:srcRect r="38412" b="7454"/>
          <a:stretch/>
        </p:blipFill>
        <p:spPr>
          <a:xfrm>
            <a:off x="7961291" y="750259"/>
            <a:ext cx="4230709" cy="6107741"/>
          </a:xfrm>
          <a:prstGeom prst="rect">
            <a:avLst/>
          </a:prstGeom>
        </p:spPr>
      </p:pic>
    </p:spTree>
    <p:extLst>
      <p:ext uri="{BB962C8B-B14F-4D97-AF65-F5344CB8AC3E}">
        <p14:creationId xmlns:p14="http://schemas.microsoft.com/office/powerpoint/2010/main" val="717780680"/>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2.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3.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Difference</Template>
  <TotalTime>543</TotalTime>
  <Words>605</Words>
  <Application>Microsoft Macintosh PowerPoint</Application>
  <PresentationFormat>Widescreen</PresentationFormat>
  <Paragraphs>34</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Our own worlds – Identity and Belonging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446</cp:revision>
  <dcterms:created xsi:type="dcterms:W3CDTF">2024-02-02T13:02:07Z</dcterms:created>
  <dcterms:modified xsi:type="dcterms:W3CDTF">2025-07-16T10:18:06Z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