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393" r:id="rId5"/>
    <p:sldId id="569" r:id="rId6"/>
    <p:sldId id="389" r:id="rId7"/>
    <p:sldId id="394" r:id="rId8"/>
    <p:sldId id="585" r:id="rId9"/>
    <p:sldId id="589" r:id="rId10"/>
    <p:sldId id="586" r:id="rId11"/>
    <p:sldId id="587" r:id="rId12"/>
    <p:sldId id="584" r:id="rId13"/>
    <p:sldId id="575" r:id="rId14"/>
    <p:sldId id="553" r:id="rId15"/>
    <p:sldId id="576" r:id="rId16"/>
    <p:sldId id="588" r:id="rId17"/>
    <p:sldId id="583" r:id="rId18"/>
    <p:sldId id="582" r:id="rId19"/>
    <p:sldId id="581" r:id="rId20"/>
    <p:sldId id="580" r:id="rId21"/>
    <p:sldId id="579" r:id="rId22"/>
    <p:sldId id="593" r:id="rId23"/>
    <p:sldId id="484" r:id="rId24"/>
    <p:sldId id="590" r:id="rId25"/>
    <p:sldId id="591" r:id="rId26"/>
    <p:sldId id="406" r:id="rId27"/>
    <p:sldId id="592" r:id="rId28"/>
    <p:sldId id="30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72327"/>
    <a:srgbClr val="00628C"/>
    <a:srgbClr val="549E80"/>
    <a:srgbClr val="4BA0C1"/>
    <a:srgbClr val="00B5FF"/>
    <a:srgbClr val="C67673"/>
    <a:srgbClr val="93BAA6"/>
    <a:srgbClr val="C4D6CB"/>
    <a:srgbClr val="ED6921"/>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1"/>
    <p:restoredTop sz="94795"/>
  </p:normalViewPr>
  <p:slideViewPr>
    <p:cSldViewPr snapToGrid="0">
      <p:cViewPr varScale="1">
        <p:scale>
          <a:sx n="120" d="100"/>
          <a:sy n="120" d="100"/>
        </p:scale>
        <p:origin x="960"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7/17/25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descr="A group of girls running&#10;&#10;AI-generated content may be incorrect.">
            <a:extLst>
              <a:ext uri="{FF2B5EF4-FFF2-40B4-BE49-F238E27FC236}">
                <a16:creationId xmlns:a16="http://schemas.microsoft.com/office/drawing/2014/main" id="{29B6C21E-DEE1-374D-0E16-C0B97638F1F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7/17/25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54" r:id="rId18"/>
    <p:sldLayoutId id="2147483681" r:id="rId19"/>
    <p:sldLayoutId id="2147483664" r:id="rId20"/>
    <p:sldLayoutId id="2147483685" r:id="rId21"/>
    <p:sldLayoutId id="2147483686" r:id="rId22"/>
    <p:sldLayoutId id="2147483667" r:id="rId23"/>
    <p:sldLayoutId id="2147483683" r:id="rId24"/>
    <p:sldLayoutId id="2147483682" r:id="rId25"/>
    <p:sldLayoutId id="2147483668" r:id="rId26"/>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s://enzapatillasdeandarporcasa.com/2020/06/30/kintsugi/" TargetMode="External"/><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s://nodesquehablar.blogspot.com/" TargetMode="External"/><Relationship Id="rId2" Type="http://schemas.openxmlformats.org/officeDocument/2006/relationships/image" Target="../media/image35.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youtube.com/shorts/NNGHhKan9FM?si=d-0aHQSYxP-3H9pC" TargetMode="External"/><Relationship Id="rId1" Type="http://schemas.openxmlformats.org/officeDocument/2006/relationships/slideLayout" Target="../slideLayouts/slideLayout21.xml"/><Relationship Id="rId5" Type="http://schemas.openxmlformats.org/officeDocument/2006/relationships/image" Target="../media/image31.sv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https://truestorieshonestlies.blogspot.com/2014/02/kintsugi.html" TargetMode="External"/><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hyperlink" Target="https://truestorieshonestlies.blogspot.com/2014/02/kintsugi.html" TargetMode="External"/><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r9LMKGte0UU" TargetMode="External"/><Relationship Id="rId1" Type="http://schemas.openxmlformats.org/officeDocument/2006/relationships/slideLayout" Target="../slideLayouts/slideLayout11.xml"/><Relationship Id="rId5" Type="http://schemas.openxmlformats.org/officeDocument/2006/relationships/image" Target="../media/image31.sv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TQW8t6w0Cy4" TargetMode="External"/><Relationship Id="rId1" Type="http://schemas.openxmlformats.org/officeDocument/2006/relationships/slideLayout" Target="../slideLayouts/slideLayout11.xml"/><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27758-675C-E6A0-F735-6B425AE7E44A}"/>
              </a:ext>
            </a:extLst>
          </p:cNvPr>
          <p:cNvSpPr>
            <a:spLocks noGrp="1"/>
          </p:cNvSpPr>
          <p:nvPr>
            <p:ph type="title"/>
          </p:nvPr>
        </p:nvSpPr>
        <p:spPr>
          <a:xfrm>
            <a:off x="1545335" y="4159885"/>
            <a:ext cx="9101328" cy="1325563"/>
          </a:xfrm>
        </p:spPr>
        <p:txBody>
          <a:bodyPr/>
          <a:lstStyle/>
          <a:p>
            <a:r>
              <a:rPr lang="en-US" dirty="0"/>
              <a:t>Kintsugi-Inspired Artwork</a:t>
            </a:r>
          </a:p>
        </p:txBody>
      </p:sp>
    </p:spTree>
    <p:extLst>
      <p:ext uri="{BB962C8B-B14F-4D97-AF65-F5344CB8AC3E}">
        <p14:creationId xmlns:p14="http://schemas.microsoft.com/office/powerpoint/2010/main" val="3751490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F4580-2CBD-1BD1-29F1-A23970977A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0AB509-7E32-EC95-E2FE-92956E4BA7E2}"/>
              </a:ext>
            </a:extLst>
          </p:cNvPr>
          <p:cNvSpPr txBox="1"/>
          <p:nvPr/>
        </p:nvSpPr>
        <p:spPr>
          <a:xfrm>
            <a:off x="667674" y="837281"/>
            <a:ext cx="5071390" cy="669843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GB" sz="2800" dirty="0">
                <a:latin typeface="Outfit" pitchFamily="2" charset="0"/>
                <a:ea typeface="+mn-lt"/>
                <a:cs typeface="+mn-lt"/>
              </a:rPr>
              <a:t>This creative activity is based on the Japanese art of </a:t>
            </a:r>
            <a:r>
              <a:rPr lang="en-GB" sz="2800" i="1" dirty="0">
                <a:latin typeface="Outfit" pitchFamily="2" charset="0"/>
                <a:ea typeface="+mn-lt"/>
                <a:cs typeface="+mn-lt"/>
              </a:rPr>
              <a:t>Kintsugi</a:t>
            </a:r>
            <a:r>
              <a:rPr lang="en-GB" sz="2800" dirty="0">
                <a:latin typeface="Outfit" pitchFamily="2" charset="0"/>
                <a:ea typeface="+mn-lt"/>
                <a:cs typeface="+mn-lt"/>
              </a:rPr>
              <a:t>. It symbolises the beauty of restoration and the strength found in healing. In this session, pupils are invited to create their own </a:t>
            </a:r>
            <a:r>
              <a:rPr lang="en-GB" sz="2800" i="1" dirty="0">
                <a:latin typeface="Outfit" pitchFamily="2" charset="0"/>
                <a:ea typeface="+mn-lt"/>
                <a:cs typeface="+mn-lt"/>
              </a:rPr>
              <a:t>kintsugi</a:t>
            </a:r>
            <a:r>
              <a:rPr lang="en-GB" sz="2800" dirty="0">
                <a:latin typeface="Outfit" pitchFamily="2" charset="0"/>
                <a:ea typeface="+mn-lt"/>
                <a:cs typeface="+mn-lt"/>
              </a:rPr>
              <a:t>-inspired artwork to explore ideas of forgiveness, acceptance, and restored relationships.</a:t>
            </a:r>
          </a:p>
          <a:p>
            <a:pPr>
              <a:lnSpc>
                <a:spcPct val="110000"/>
              </a:lnSpc>
            </a:pPr>
            <a:endParaRPr lang="en-GB" sz="2800" dirty="0">
              <a:latin typeface="Outfit" pitchFamily="2" charset="0"/>
              <a:ea typeface="+mn-lt"/>
              <a:cs typeface="+mn-lt"/>
            </a:endParaRPr>
          </a:p>
          <a:p>
            <a:pPr>
              <a:lnSpc>
                <a:spcPct val="110000"/>
              </a:lnSpc>
            </a:pPr>
            <a:endParaRPr lang="en-GB" sz="2800" dirty="0">
              <a:latin typeface="Outfit" pitchFamily="2" charset="0"/>
              <a:ea typeface="+mn-lt"/>
              <a:cs typeface="+mn-lt"/>
            </a:endParaRPr>
          </a:p>
          <a:p>
            <a:pPr>
              <a:lnSpc>
                <a:spcPct val="110000"/>
              </a:lnSpc>
            </a:pPr>
            <a:endParaRPr lang="en-GB" sz="2800" dirty="0">
              <a:latin typeface="Outfit" pitchFamily="2" charset="0"/>
              <a:ea typeface="+mn-lt"/>
              <a:cs typeface="+mn-lt"/>
            </a:endParaRPr>
          </a:p>
        </p:txBody>
      </p:sp>
      <p:pic>
        <p:nvPicPr>
          <p:cNvPr id="4" name="Picture 3" descr="A bowl with gold crack on it&#10;&#10;AI-generated content may be incorrect.">
            <a:extLst>
              <a:ext uri="{FF2B5EF4-FFF2-40B4-BE49-F238E27FC236}">
                <a16:creationId xmlns:a16="http://schemas.microsoft.com/office/drawing/2014/main" id="{06F1F8B3-2463-A721-6745-9F98ED31A81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85959" y="1712422"/>
            <a:ext cx="4858127" cy="3420591"/>
          </a:xfrm>
          <a:prstGeom prst="roundRect">
            <a:avLst>
              <a:gd name="adj" fmla="val 8594"/>
            </a:avLst>
          </a:prstGeom>
          <a:solidFill>
            <a:srgbClr val="FFFFFF">
              <a:shade val="85000"/>
            </a:srgbClr>
          </a:solidFill>
          <a:ln>
            <a:noFill/>
          </a:ln>
          <a:effectLst>
            <a:reflection endPos="0" dist="5000" dir="5400000" sy="-100000" algn="bl" rotWithShape="0"/>
          </a:effectLst>
        </p:spPr>
      </p:pic>
    </p:spTree>
    <p:extLst>
      <p:ext uri="{BB962C8B-B14F-4D97-AF65-F5344CB8AC3E}">
        <p14:creationId xmlns:p14="http://schemas.microsoft.com/office/powerpoint/2010/main" val="1346073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092F30D-0411-74F8-B3D5-FAD8C9A471C7}"/>
              </a:ext>
            </a:extLst>
          </p:cNvPr>
          <p:cNvSpPr/>
          <p:nvPr/>
        </p:nvSpPr>
        <p:spPr>
          <a:xfrm>
            <a:off x="616875" y="596125"/>
            <a:ext cx="10177505" cy="167256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3200" dirty="0">
                <a:latin typeface="Outfit"/>
              </a:rPr>
              <a:t>How might our past experiences shape our ability to forgive or reconnect with others?</a:t>
            </a:r>
          </a:p>
        </p:txBody>
      </p:sp>
      <p:sp>
        <p:nvSpPr>
          <p:cNvPr id="3" name="Rectangle: Rounded Corners 3">
            <a:extLst>
              <a:ext uri="{FF2B5EF4-FFF2-40B4-BE49-F238E27FC236}">
                <a16:creationId xmlns:a16="http://schemas.microsoft.com/office/drawing/2014/main" id="{3542780A-D88A-CFA5-0746-F1BCED149256}"/>
              </a:ext>
            </a:extLst>
          </p:cNvPr>
          <p:cNvSpPr/>
          <p:nvPr/>
        </p:nvSpPr>
        <p:spPr>
          <a:xfrm>
            <a:off x="616875" y="2446191"/>
            <a:ext cx="10177505" cy="167256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3200" dirty="0">
                <a:latin typeface="Outfit"/>
              </a:rPr>
              <a:t>How can art help us express feelings or experiences that are hard to put into words?</a:t>
            </a:r>
          </a:p>
        </p:txBody>
      </p:sp>
      <p:sp>
        <p:nvSpPr>
          <p:cNvPr id="5" name="Rectangle: Rounded Corners 3">
            <a:extLst>
              <a:ext uri="{FF2B5EF4-FFF2-40B4-BE49-F238E27FC236}">
                <a16:creationId xmlns:a16="http://schemas.microsoft.com/office/drawing/2014/main" id="{6AD57BEC-955F-6877-2F45-06E2EC957C82}"/>
              </a:ext>
            </a:extLst>
          </p:cNvPr>
          <p:cNvSpPr/>
          <p:nvPr/>
        </p:nvSpPr>
        <p:spPr>
          <a:xfrm>
            <a:off x="616875" y="4338787"/>
            <a:ext cx="10177505" cy="167256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3200" dirty="0">
                <a:latin typeface="Outfit"/>
              </a:rPr>
              <a:t>Why is it important to show care and attention to things or people that have been hurt?</a:t>
            </a:r>
          </a:p>
        </p:txBody>
      </p:sp>
    </p:spTree>
    <p:extLst>
      <p:ext uri="{BB962C8B-B14F-4D97-AF65-F5344CB8AC3E}">
        <p14:creationId xmlns:p14="http://schemas.microsoft.com/office/powerpoint/2010/main" val="193663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A6661-7BA7-B1C8-3417-7BD6E737401A}"/>
            </a:ext>
          </a:extLst>
        </p:cNvPr>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AA1F917F-E4C5-E4E3-292A-80B0AD9B5788}"/>
              </a:ext>
            </a:extLst>
          </p:cNvPr>
          <p:cNvSpPr/>
          <p:nvPr/>
        </p:nvSpPr>
        <p:spPr>
          <a:xfrm>
            <a:off x="616875" y="596125"/>
            <a:ext cx="10177505" cy="167256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3200" dirty="0">
                <a:latin typeface="Outfit"/>
              </a:rPr>
              <a:t>What could be the “gold” in a relationship – the things that help rebuild trust or connection?</a:t>
            </a:r>
          </a:p>
        </p:txBody>
      </p:sp>
      <p:sp>
        <p:nvSpPr>
          <p:cNvPr id="3" name="Rectangle: Rounded Corners 3">
            <a:extLst>
              <a:ext uri="{FF2B5EF4-FFF2-40B4-BE49-F238E27FC236}">
                <a16:creationId xmlns:a16="http://schemas.microsoft.com/office/drawing/2014/main" id="{CFBF6F21-9953-2C24-1EA1-E1845E89F8DA}"/>
              </a:ext>
            </a:extLst>
          </p:cNvPr>
          <p:cNvSpPr/>
          <p:nvPr/>
        </p:nvSpPr>
        <p:spPr>
          <a:xfrm>
            <a:off x="616875" y="2446191"/>
            <a:ext cx="10177505" cy="167256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3200" dirty="0">
                <a:latin typeface="Outfit"/>
              </a:rPr>
              <a:t>What does your artwork say about a part of yourself or a relationship that matters to you?</a:t>
            </a:r>
          </a:p>
        </p:txBody>
      </p:sp>
      <p:sp>
        <p:nvSpPr>
          <p:cNvPr id="5" name="Rectangle: Rounded Corners 3">
            <a:extLst>
              <a:ext uri="{FF2B5EF4-FFF2-40B4-BE49-F238E27FC236}">
                <a16:creationId xmlns:a16="http://schemas.microsoft.com/office/drawing/2014/main" id="{15213A9E-F75B-118C-62DF-51B3BC925E9F}"/>
              </a:ext>
            </a:extLst>
          </p:cNvPr>
          <p:cNvSpPr/>
          <p:nvPr/>
        </p:nvSpPr>
        <p:spPr>
          <a:xfrm>
            <a:off x="616875" y="4296257"/>
            <a:ext cx="10177505" cy="219834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3200" dirty="0">
                <a:latin typeface="Outfit"/>
              </a:rPr>
              <a:t>There may be times when the relationship is not restored or forgiven, are there still ways to find release from the hurt.</a:t>
            </a:r>
          </a:p>
        </p:txBody>
      </p:sp>
    </p:spTree>
    <p:extLst>
      <p:ext uri="{BB962C8B-B14F-4D97-AF65-F5344CB8AC3E}">
        <p14:creationId xmlns:p14="http://schemas.microsoft.com/office/powerpoint/2010/main" val="1941938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85250A-8C5A-6A3C-0498-62780072C2BE}"/>
              </a:ext>
            </a:extLst>
          </p:cNvPr>
          <p:cNvSpPr>
            <a:spLocks noGrp="1"/>
          </p:cNvSpPr>
          <p:nvPr>
            <p:ph type="body" sz="quarter" idx="10"/>
          </p:nvPr>
        </p:nvSpPr>
        <p:spPr>
          <a:xfrm>
            <a:off x="2380791" y="1272346"/>
            <a:ext cx="5901972" cy="854628"/>
          </a:xfrm>
        </p:spPr>
        <p:txBody>
          <a:bodyPr>
            <a:normAutofit/>
          </a:bodyPr>
          <a:lstStyle/>
          <a:p>
            <a:r>
              <a:rPr lang="en-US" dirty="0"/>
              <a:t>Ephesians 4:32 (NIV)</a:t>
            </a:r>
          </a:p>
        </p:txBody>
      </p:sp>
      <p:sp>
        <p:nvSpPr>
          <p:cNvPr id="3" name="Text Placeholder 2">
            <a:extLst>
              <a:ext uri="{FF2B5EF4-FFF2-40B4-BE49-F238E27FC236}">
                <a16:creationId xmlns:a16="http://schemas.microsoft.com/office/drawing/2014/main" id="{AB8C30F7-3B3E-6DFF-A942-3A1530A84CF3}"/>
              </a:ext>
            </a:extLst>
          </p:cNvPr>
          <p:cNvSpPr>
            <a:spLocks noGrp="1"/>
          </p:cNvSpPr>
          <p:nvPr>
            <p:ph type="body" sz="quarter" idx="11"/>
          </p:nvPr>
        </p:nvSpPr>
        <p:spPr/>
        <p:txBody>
          <a:bodyPr/>
          <a:lstStyle/>
          <a:p>
            <a:r>
              <a:rPr lang="en-US" sz="3600" dirty="0"/>
              <a:t>“Be kind and compassionate to one another, forgiving each other, just as in Christ God forgave you.”</a:t>
            </a:r>
          </a:p>
          <a:p>
            <a:endParaRPr lang="en-US" dirty="0"/>
          </a:p>
        </p:txBody>
      </p:sp>
    </p:spTree>
    <p:extLst>
      <p:ext uri="{BB962C8B-B14F-4D97-AF65-F5344CB8AC3E}">
        <p14:creationId xmlns:p14="http://schemas.microsoft.com/office/powerpoint/2010/main" val="2505871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9753E6-934D-C0F8-A031-26CC0741FF09}"/>
              </a:ext>
            </a:extLst>
          </p:cNvPr>
          <p:cNvSpPr txBox="1"/>
          <p:nvPr/>
        </p:nvSpPr>
        <p:spPr>
          <a:xfrm>
            <a:off x="667673" y="633539"/>
            <a:ext cx="5555328" cy="62244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GB" sz="2800" dirty="0">
                <a:latin typeface="Outfit" pitchFamily="2" charset="0"/>
                <a:ea typeface="+mn-lt"/>
                <a:cs typeface="+mn-lt"/>
              </a:rPr>
              <a:t>If we’ve been hurt deeply, it can be harder to trust again. Forgiveness does not mean that the wrongdoing doesn’t matter, the process of forgiveness recognises the wrong and hurt of what has happened, and forgiveness can take time– and that’s okay. Sometimes, our own healing can begin when we choose kindness and compassion for ourselves and others.</a:t>
            </a:r>
          </a:p>
          <a:p>
            <a:pPr>
              <a:lnSpc>
                <a:spcPct val="110000"/>
              </a:lnSpc>
            </a:pPr>
            <a:endParaRPr lang="en-GB" sz="2800" dirty="0">
              <a:latin typeface="Outfit" pitchFamily="2" charset="0"/>
              <a:ea typeface="+mn-lt"/>
              <a:cs typeface="+mn-lt"/>
            </a:endParaRPr>
          </a:p>
        </p:txBody>
      </p:sp>
      <p:pic>
        <p:nvPicPr>
          <p:cNvPr id="4" name="Picture 3" descr="Regret 1080P, 2K, 4K, 5K HD wallpapers free download | Wallpaper Flare">
            <a:extLst>
              <a:ext uri="{FF2B5EF4-FFF2-40B4-BE49-F238E27FC236}">
                <a16:creationId xmlns:a16="http://schemas.microsoft.com/office/drawing/2014/main" id="{53DDE6F2-7471-CDD9-5B22-4CB081DB25B8}"/>
              </a:ext>
            </a:extLst>
          </p:cNvPr>
          <p:cNvPicPr>
            <a:picLocks noChangeAspect="1"/>
          </p:cNvPicPr>
          <p:nvPr/>
        </p:nvPicPr>
        <p:blipFill>
          <a:blip r:embed="rId2"/>
          <a:stretch>
            <a:fillRect/>
          </a:stretch>
        </p:blipFill>
        <p:spPr>
          <a:xfrm>
            <a:off x="6691189" y="-11030"/>
            <a:ext cx="9666278" cy="6869030"/>
          </a:xfrm>
          <a:prstGeom prst="rect">
            <a:avLst/>
          </a:prstGeom>
        </p:spPr>
      </p:pic>
    </p:spTree>
    <p:extLst>
      <p:ext uri="{BB962C8B-B14F-4D97-AF65-F5344CB8AC3E}">
        <p14:creationId xmlns:p14="http://schemas.microsoft.com/office/powerpoint/2010/main" val="754142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bowl with gold crack&#10;&#10;AI-generated content may be incorrect.">
            <a:extLst>
              <a:ext uri="{FF2B5EF4-FFF2-40B4-BE49-F238E27FC236}">
                <a16:creationId xmlns:a16="http://schemas.microsoft.com/office/drawing/2014/main" id="{529C1600-70DD-9A41-08A8-B631EB8C823D}"/>
              </a:ext>
            </a:extLst>
          </p:cNvPr>
          <p:cNvPicPr>
            <a:picLocks noChangeAspect="1"/>
          </p:cNvPicPr>
          <p:nvPr/>
        </p:nvPicPr>
        <p:blipFill>
          <a:blip r:embed="rId2">
            <a:extLst>
              <a:ext uri="{837473B0-CC2E-450A-ABE3-18F120FF3D39}">
                <a1611:picAttrSrcUrl xmlns:a1611="http://schemas.microsoft.com/office/drawing/2016/11/main" r:id="rId3"/>
              </a:ext>
            </a:extLst>
          </a:blip>
          <a:srcRect t="7958" r="44311" b="2164"/>
          <a:stretch>
            <a:fillRect/>
          </a:stretch>
        </p:blipFill>
        <p:spPr>
          <a:xfrm>
            <a:off x="6526304" y="0"/>
            <a:ext cx="5665695" cy="6858000"/>
          </a:xfrm>
          <a:prstGeom prst="rect">
            <a:avLst/>
          </a:prstGeom>
        </p:spPr>
      </p:pic>
      <p:sp>
        <p:nvSpPr>
          <p:cNvPr id="2" name="Rectangle: Rounded Corners 3">
            <a:extLst>
              <a:ext uri="{FF2B5EF4-FFF2-40B4-BE49-F238E27FC236}">
                <a16:creationId xmlns:a16="http://schemas.microsoft.com/office/drawing/2014/main" id="{3BCE9157-C0CC-D437-FE58-4E5E4E7673D4}"/>
              </a:ext>
            </a:extLst>
          </p:cNvPr>
          <p:cNvSpPr/>
          <p:nvPr/>
        </p:nvSpPr>
        <p:spPr>
          <a:xfrm>
            <a:off x="576944" y="427682"/>
            <a:ext cx="6990919" cy="167256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3200" dirty="0">
                <a:latin typeface="Outfit"/>
              </a:rPr>
              <a:t>What might this passage teach us about forgiveness?</a:t>
            </a:r>
          </a:p>
        </p:txBody>
      </p:sp>
      <p:sp>
        <p:nvSpPr>
          <p:cNvPr id="5" name="Rectangle: Rounded Corners 3">
            <a:extLst>
              <a:ext uri="{FF2B5EF4-FFF2-40B4-BE49-F238E27FC236}">
                <a16:creationId xmlns:a16="http://schemas.microsoft.com/office/drawing/2014/main" id="{866572B3-E70F-8D32-30B5-5A5845DBF4EB}"/>
              </a:ext>
            </a:extLst>
          </p:cNvPr>
          <p:cNvSpPr/>
          <p:nvPr/>
        </p:nvSpPr>
        <p:spPr>
          <a:xfrm>
            <a:off x="576944" y="2382814"/>
            <a:ext cx="6990919" cy="167256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3200" dirty="0">
                <a:latin typeface="Outfit"/>
              </a:rPr>
              <a:t>How can we use art to repair and re-establish relationships?</a:t>
            </a:r>
          </a:p>
        </p:txBody>
      </p:sp>
      <p:sp>
        <p:nvSpPr>
          <p:cNvPr id="6" name="Rectangle: Rounded Corners 3">
            <a:extLst>
              <a:ext uri="{FF2B5EF4-FFF2-40B4-BE49-F238E27FC236}">
                <a16:creationId xmlns:a16="http://schemas.microsoft.com/office/drawing/2014/main" id="{76F8EA19-822A-2449-2F04-5344E4AEAB53}"/>
              </a:ext>
            </a:extLst>
          </p:cNvPr>
          <p:cNvSpPr/>
          <p:nvPr/>
        </p:nvSpPr>
        <p:spPr>
          <a:xfrm>
            <a:off x="576944" y="4337946"/>
            <a:ext cx="6990919" cy="167256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3200" dirty="0">
                <a:latin typeface="Outfit"/>
              </a:rPr>
              <a:t>What could we use to bring a relationship back together?</a:t>
            </a:r>
          </a:p>
        </p:txBody>
      </p:sp>
    </p:spTree>
    <p:extLst>
      <p:ext uri="{BB962C8B-B14F-4D97-AF65-F5344CB8AC3E}">
        <p14:creationId xmlns:p14="http://schemas.microsoft.com/office/powerpoint/2010/main" val="3909533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glasses and a headphone&#10;&#10;AI-generated content may be incorrect.">
            <a:hlinkClick r:id="rId2"/>
            <a:extLst>
              <a:ext uri="{FF2B5EF4-FFF2-40B4-BE49-F238E27FC236}">
                <a16:creationId xmlns:a16="http://schemas.microsoft.com/office/drawing/2014/main" id="{DD2EFA8D-B65E-0A51-E093-C5ECC1A129CD}"/>
              </a:ext>
            </a:extLst>
          </p:cNvPr>
          <p:cNvPicPr>
            <a:picLocks noChangeAspect="1"/>
          </p:cNvPicPr>
          <p:nvPr/>
        </p:nvPicPr>
        <p:blipFill>
          <a:blip r:embed="rId3"/>
          <a:stretch>
            <a:fillRect/>
          </a:stretch>
        </p:blipFill>
        <p:spPr>
          <a:xfrm>
            <a:off x="4344848" y="1250541"/>
            <a:ext cx="3264518" cy="5069605"/>
          </a:xfrm>
          <a:prstGeom prst="roundRect">
            <a:avLst>
              <a:gd name="adj" fmla="val 12433"/>
            </a:avLst>
          </a:prstGeom>
        </p:spPr>
      </p:pic>
      <p:grpSp>
        <p:nvGrpSpPr>
          <p:cNvPr id="4" name="Group 3">
            <a:extLst>
              <a:ext uri="{FF2B5EF4-FFF2-40B4-BE49-F238E27FC236}">
                <a16:creationId xmlns:a16="http://schemas.microsoft.com/office/drawing/2014/main" id="{C083C71D-1C6E-C30E-B3D7-919A42748B72}"/>
              </a:ext>
            </a:extLst>
          </p:cNvPr>
          <p:cNvGrpSpPr/>
          <p:nvPr/>
        </p:nvGrpSpPr>
        <p:grpSpPr>
          <a:xfrm>
            <a:off x="5454070" y="3262306"/>
            <a:ext cx="1046074" cy="1046074"/>
            <a:chOff x="5572963" y="2905963"/>
            <a:chExt cx="1046074" cy="1046074"/>
          </a:xfrm>
        </p:grpSpPr>
        <p:sp>
          <p:nvSpPr>
            <p:cNvPr id="5" name="Oval 4">
              <a:extLst>
                <a:ext uri="{FF2B5EF4-FFF2-40B4-BE49-F238E27FC236}">
                  <a16:creationId xmlns:a16="http://schemas.microsoft.com/office/drawing/2014/main" id="{BDB31E7F-F12D-3A95-3A93-5F3EB062254B}"/>
                </a:ext>
              </a:extLst>
            </p:cNvPr>
            <p:cNvSpPr/>
            <p:nvPr/>
          </p:nvSpPr>
          <p:spPr>
            <a:xfrm>
              <a:off x="5572963" y="2905963"/>
              <a:ext cx="1046074" cy="1046074"/>
            </a:xfrm>
            <a:prstGeom prst="ellipse">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Graphic 5" descr="Play with solid fill">
              <a:extLst>
                <a:ext uri="{FF2B5EF4-FFF2-40B4-BE49-F238E27FC236}">
                  <a16:creationId xmlns:a16="http://schemas.microsoft.com/office/drawing/2014/main" id="{A0D48D3C-568B-A8C2-482F-62BFC8BE3F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
        <p:nvSpPr>
          <p:cNvPr id="7" name="Title 1">
            <a:extLst>
              <a:ext uri="{FF2B5EF4-FFF2-40B4-BE49-F238E27FC236}">
                <a16:creationId xmlns:a16="http://schemas.microsoft.com/office/drawing/2014/main" id="{A1A84F3A-CAD1-A4D4-1DFD-F3D6DCA4B26D}"/>
              </a:ext>
            </a:extLst>
          </p:cNvPr>
          <p:cNvSpPr txBox="1">
            <a:spLocks/>
          </p:cNvSpPr>
          <p:nvPr/>
        </p:nvSpPr>
        <p:spPr>
          <a:xfrm>
            <a:off x="2720845" y="353264"/>
            <a:ext cx="6750311" cy="1069975"/>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US"/>
              <a:t>Makoto Fujimura film</a:t>
            </a:r>
            <a:endParaRPr lang="en-US" dirty="0"/>
          </a:p>
        </p:txBody>
      </p:sp>
    </p:spTree>
    <p:extLst>
      <p:ext uri="{BB962C8B-B14F-4D97-AF65-F5344CB8AC3E}">
        <p14:creationId xmlns:p14="http://schemas.microsoft.com/office/powerpoint/2010/main" val="3263221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yellow bowl&#10;&#10;AI-generated content may be incorrect.">
            <a:extLst>
              <a:ext uri="{FF2B5EF4-FFF2-40B4-BE49-F238E27FC236}">
                <a16:creationId xmlns:a16="http://schemas.microsoft.com/office/drawing/2014/main" id="{538B2684-0273-7D3B-12AC-87C980A36410}"/>
              </a:ext>
            </a:extLst>
          </p:cNvPr>
          <p:cNvPicPr>
            <a:picLocks noChangeAspect="1"/>
          </p:cNvPicPr>
          <p:nvPr/>
        </p:nvPicPr>
        <p:blipFill>
          <a:blip r:embed="rId2">
            <a:extLst>
              <a:ext uri="{837473B0-CC2E-450A-ABE3-18F120FF3D39}">
                <a1611:picAttrSrcUrl xmlns:a1611="http://schemas.microsoft.com/office/drawing/2016/11/main" r:id="rId3"/>
              </a:ext>
            </a:extLst>
          </a:blip>
          <a:srcRect l="15435" r="16868"/>
          <a:stretch>
            <a:fillRect/>
          </a:stretch>
        </p:blipFill>
        <p:spPr>
          <a:xfrm>
            <a:off x="6852313" y="849412"/>
            <a:ext cx="4572121" cy="4490881"/>
          </a:xfrm>
          <a:prstGeom prst="roundRect">
            <a:avLst>
              <a:gd name="adj" fmla="val 8594"/>
            </a:avLst>
          </a:prstGeom>
          <a:solidFill>
            <a:srgbClr val="FFFFFF">
              <a:shade val="85000"/>
            </a:srgbClr>
          </a:solidFill>
          <a:ln>
            <a:noFill/>
          </a:ln>
          <a:effectLst>
            <a:reflection endPos="0" dist="5000" dir="5400000" sy="-100000" algn="bl" rotWithShape="0"/>
          </a:effectLst>
        </p:spPr>
      </p:pic>
      <p:sp>
        <p:nvSpPr>
          <p:cNvPr id="5" name="TextBox 4">
            <a:extLst>
              <a:ext uri="{FF2B5EF4-FFF2-40B4-BE49-F238E27FC236}">
                <a16:creationId xmlns:a16="http://schemas.microsoft.com/office/drawing/2014/main" id="{D9F427A6-DCA7-1475-9F6D-60C3CABF6452}"/>
              </a:ext>
            </a:extLst>
          </p:cNvPr>
          <p:cNvSpPr txBox="1"/>
          <p:nvPr/>
        </p:nvSpPr>
        <p:spPr>
          <a:xfrm>
            <a:off x="6096000" y="5670034"/>
            <a:ext cx="6096000" cy="338554"/>
          </a:xfrm>
          <a:prstGeom prst="rect">
            <a:avLst/>
          </a:prstGeom>
          <a:noFill/>
        </p:spPr>
        <p:txBody>
          <a:bodyPr wrap="square">
            <a:spAutoFit/>
          </a:bodyPr>
          <a:lstStyle/>
          <a:p>
            <a:pPr algn="ctr"/>
            <a:r>
              <a:rPr lang="en-US" sz="1600" dirty="0">
                <a:latin typeface="Outfit" pitchFamily="2" charset="0"/>
              </a:rPr>
              <a:t>The Photo by Photo Author is licensed under CCYYSA.</a:t>
            </a:r>
          </a:p>
        </p:txBody>
      </p:sp>
      <p:sp>
        <p:nvSpPr>
          <p:cNvPr id="2" name="Rectangle: Rounded Corners 3">
            <a:extLst>
              <a:ext uri="{FF2B5EF4-FFF2-40B4-BE49-F238E27FC236}">
                <a16:creationId xmlns:a16="http://schemas.microsoft.com/office/drawing/2014/main" id="{45D38A2C-1F3D-CC5C-A5EC-A4A60F27C616}"/>
              </a:ext>
            </a:extLst>
          </p:cNvPr>
          <p:cNvSpPr/>
          <p:nvPr/>
        </p:nvSpPr>
        <p:spPr>
          <a:xfrm>
            <a:off x="613040" y="971579"/>
            <a:ext cx="5216260" cy="272412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3200" dirty="0">
                <a:latin typeface="Outfit"/>
              </a:rPr>
              <a:t>Have you ever found it hard to forgive because of something from the past?</a:t>
            </a:r>
          </a:p>
        </p:txBody>
      </p:sp>
      <p:sp>
        <p:nvSpPr>
          <p:cNvPr id="6" name="Rectangle: Rounded Corners 3">
            <a:extLst>
              <a:ext uri="{FF2B5EF4-FFF2-40B4-BE49-F238E27FC236}">
                <a16:creationId xmlns:a16="http://schemas.microsoft.com/office/drawing/2014/main" id="{EC6F65FD-E194-1AE1-AD7B-DC08E3B61140}"/>
              </a:ext>
            </a:extLst>
          </p:cNvPr>
          <p:cNvSpPr/>
          <p:nvPr/>
        </p:nvSpPr>
        <p:spPr>
          <a:xfrm>
            <a:off x="613039" y="3965190"/>
            <a:ext cx="5314027" cy="167256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3200" dirty="0">
                <a:latin typeface="Outfit"/>
              </a:rPr>
              <a:t>What helps someone begin to forgive?</a:t>
            </a:r>
          </a:p>
        </p:txBody>
      </p:sp>
    </p:spTree>
    <p:extLst>
      <p:ext uri="{BB962C8B-B14F-4D97-AF65-F5344CB8AC3E}">
        <p14:creationId xmlns:p14="http://schemas.microsoft.com/office/powerpoint/2010/main" val="1251555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3">
            <a:extLst>
              <a:ext uri="{FF2B5EF4-FFF2-40B4-BE49-F238E27FC236}">
                <a16:creationId xmlns:a16="http://schemas.microsoft.com/office/drawing/2014/main" id="{CA61FDEF-DCE0-4B86-3995-FD2DEDEA3A9D}"/>
              </a:ext>
            </a:extLst>
          </p:cNvPr>
          <p:cNvSpPr/>
          <p:nvPr/>
        </p:nvSpPr>
        <p:spPr>
          <a:xfrm>
            <a:off x="769449" y="849412"/>
            <a:ext cx="5374677" cy="167256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3200" dirty="0">
                <a:latin typeface="Outfit"/>
              </a:rPr>
              <a:t>How does it feel to be forgiven?</a:t>
            </a:r>
          </a:p>
        </p:txBody>
      </p:sp>
      <p:sp>
        <p:nvSpPr>
          <p:cNvPr id="8" name="Rectangle: Rounded Corners 3">
            <a:extLst>
              <a:ext uri="{FF2B5EF4-FFF2-40B4-BE49-F238E27FC236}">
                <a16:creationId xmlns:a16="http://schemas.microsoft.com/office/drawing/2014/main" id="{9ED6456A-5D55-8BE7-5FF9-9C5E249E230E}"/>
              </a:ext>
            </a:extLst>
          </p:cNvPr>
          <p:cNvSpPr/>
          <p:nvPr/>
        </p:nvSpPr>
        <p:spPr>
          <a:xfrm>
            <a:off x="769449" y="2754251"/>
            <a:ext cx="5374677" cy="219834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3200" dirty="0">
                <a:latin typeface="Outfit"/>
              </a:rPr>
              <a:t>What might your "gold" be in a repaired relationship?</a:t>
            </a:r>
          </a:p>
        </p:txBody>
      </p:sp>
      <p:pic>
        <p:nvPicPr>
          <p:cNvPr id="3" name="Picture 2" descr="A black and yellow bowl&#10;&#10;AI-generated content may be incorrect.">
            <a:extLst>
              <a:ext uri="{FF2B5EF4-FFF2-40B4-BE49-F238E27FC236}">
                <a16:creationId xmlns:a16="http://schemas.microsoft.com/office/drawing/2014/main" id="{71451F45-CCFF-E78C-FEEB-383AD52CDDA4}"/>
              </a:ext>
            </a:extLst>
          </p:cNvPr>
          <p:cNvPicPr>
            <a:picLocks noChangeAspect="1"/>
          </p:cNvPicPr>
          <p:nvPr/>
        </p:nvPicPr>
        <p:blipFill>
          <a:blip r:embed="rId2">
            <a:extLst>
              <a:ext uri="{837473B0-CC2E-450A-ABE3-18F120FF3D39}">
                <a1611:picAttrSrcUrl xmlns:a1611="http://schemas.microsoft.com/office/drawing/2016/11/main" r:id="rId3"/>
              </a:ext>
            </a:extLst>
          </a:blip>
          <a:srcRect l="15435" r="16868"/>
          <a:stretch>
            <a:fillRect/>
          </a:stretch>
        </p:blipFill>
        <p:spPr>
          <a:xfrm>
            <a:off x="6852313" y="849412"/>
            <a:ext cx="4572121" cy="4490881"/>
          </a:xfrm>
          <a:prstGeom prst="roundRect">
            <a:avLst>
              <a:gd name="adj" fmla="val 8594"/>
            </a:avLst>
          </a:prstGeom>
          <a:solidFill>
            <a:srgbClr val="FFFFFF">
              <a:shade val="85000"/>
            </a:srgbClr>
          </a:solidFill>
          <a:ln>
            <a:noFill/>
          </a:ln>
          <a:effectLst>
            <a:reflection endPos="0" dist="5000" dir="5400000" sy="-100000" algn="bl" rotWithShape="0"/>
          </a:effectLst>
        </p:spPr>
      </p:pic>
      <p:sp>
        <p:nvSpPr>
          <p:cNvPr id="9" name="TextBox 8">
            <a:extLst>
              <a:ext uri="{FF2B5EF4-FFF2-40B4-BE49-F238E27FC236}">
                <a16:creationId xmlns:a16="http://schemas.microsoft.com/office/drawing/2014/main" id="{BC7D4B3A-063A-D42E-567B-22D28E303297}"/>
              </a:ext>
            </a:extLst>
          </p:cNvPr>
          <p:cNvSpPr txBox="1"/>
          <p:nvPr/>
        </p:nvSpPr>
        <p:spPr>
          <a:xfrm>
            <a:off x="6096000" y="5670034"/>
            <a:ext cx="6096000" cy="338554"/>
          </a:xfrm>
          <a:prstGeom prst="rect">
            <a:avLst/>
          </a:prstGeom>
          <a:noFill/>
        </p:spPr>
        <p:txBody>
          <a:bodyPr wrap="square">
            <a:spAutoFit/>
          </a:bodyPr>
          <a:lstStyle/>
          <a:p>
            <a:pPr algn="ctr"/>
            <a:r>
              <a:rPr lang="en-US" sz="1600" dirty="0">
                <a:latin typeface="Outfit" pitchFamily="2" charset="0"/>
              </a:rPr>
              <a:t>The Photo by Photo Author is licensed under CCYYSA.</a:t>
            </a:r>
          </a:p>
        </p:txBody>
      </p:sp>
    </p:spTree>
    <p:extLst>
      <p:ext uri="{BB962C8B-B14F-4D97-AF65-F5344CB8AC3E}">
        <p14:creationId xmlns:p14="http://schemas.microsoft.com/office/powerpoint/2010/main" val="3733073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828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74A09-5D64-F56D-E808-1B8D84F956F4}"/>
              </a:ext>
            </a:extLst>
          </p:cNvPr>
          <p:cNvSpPr>
            <a:spLocks noGrp="1"/>
          </p:cNvSpPr>
          <p:nvPr>
            <p:ph type="body" sz="quarter" idx="10"/>
          </p:nvPr>
        </p:nvSpPr>
        <p:spPr>
          <a:xfrm>
            <a:off x="2451709" y="1878963"/>
            <a:ext cx="5609449" cy="4699399"/>
          </a:xfrm>
        </p:spPr>
        <p:txBody>
          <a:bodyPr/>
          <a:lstStyle/>
          <a:p>
            <a:pPr>
              <a:lnSpc>
                <a:spcPct val="110000"/>
              </a:lnSpc>
            </a:pPr>
            <a:r>
              <a:rPr lang="en-US" sz="2800" dirty="0"/>
              <a:t>Forgiveness is not always easy. It can be complicated, especially when we’ve been hurt or when trust has been broken. But forgiveness is powerful, it allows healing to begin, for others and for ourselves.</a:t>
            </a:r>
          </a:p>
        </p:txBody>
      </p:sp>
    </p:spTree>
    <p:extLst>
      <p:ext uri="{BB962C8B-B14F-4D97-AF65-F5344CB8AC3E}">
        <p14:creationId xmlns:p14="http://schemas.microsoft.com/office/powerpoint/2010/main" val="2837246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4822A3-8968-9D43-E442-03CE72EAC89F}"/>
              </a:ext>
            </a:extLst>
          </p:cNvPr>
          <p:cNvSpPr txBox="1"/>
          <p:nvPr/>
        </p:nvSpPr>
        <p:spPr>
          <a:xfrm>
            <a:off x="2749215" y="777587"/>
            <a:ext cx="7521836" cy="4801058"/>
          </a:xfrm>
          <a:prstGeom prst="rect">
            <a:avLst/>
          </a:prstGeom>
          <a:noFill/>
        </p:spPr>
        <p:txBody>
          <a:bodyPr wrap="square">
            <a:spAutoFit/>
          </a:bodyPr>
          <a:lstStyle/>
          <a:p>
            <a:pPr>
              <a:lnSpc>
                <a:spcPct val="110000"/>
              </a:lnSpc>
            </a:pPr>
            <a:r>
              <a:rPr lang="en-US" sz="2800" dirty="0">
                <a:latin typeface="Outfit" pitchFamily="2" charset="0"/>
              </a:rPr>
              <a:t>Like a piece of pottery that has been broken and then carefully repaired with gold in the Japanese art of Kintsugi, our relationships can become even more meaningful after pain, if we are willing to work through the hurt. </a:t>
            </a:r>
          </a:p>
          <a:p>
            <a:pPr>
              <a:lnSpc>
                <a:spcPct val="110000"/>
              </a:lnSpc>
            </a:pPr>
            <a:endParaRPr lang="en-US" sz="2800" dirty="0">
              <a:latin typeface="Outfit" pitchFamily="2" charset="0"/>
            </a:endParaRPr>
          </a:p>
          <a:p>
            <a:pPr>
              <a:lnSpc>
                <a:spcPct val="110000"/>
              </a:lnSpc>
            </a:pPr>
            <a:r>
              <a:rPr lang="en-US" sz="2800" dirty="0">
                <a:latin typeface="Outfit" pitchFamily="2" charset="0"/>
              </a:rPr>
              <a:t>Kintsugi doesn’t try to hide the cracks. Instead, it highlights them, showing that what was once broken can become even more beautiful because of its history. </a:t>
            </a:r>
          </a:p>
        </p:txBody>
      </p:sp>
    </p:spTree>
    <p:extLst>
      <p:ext uri="{BB962C8B-B14F-4D97-AF65-F5344CB8AC3E}">
        <p14:creationId xmlns:p14="http://schemas.microsoft.com/office/powerpoint/2010/main" val="1263813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4822A3-8968-9D43-E442-03CE72EAC89F}"/>
              </a:ext>
            </a:extLst>
          </p:cNvPr>
          <p:cNvSpPr txBox="1"/>
          <p:nvPr/>
        </p:nvSpPr>
        <p:spPr>
          <a:xfrm>
            <a:off x="2749215" y="777587"/>
            <a:ext cx="7553734" cy="5275034"/>
          </a:xfrm>
          <a:prstGeom prst="rect">
            <a:avLst/>
          </a:prstGeom>
          <a:noFill/>
        </p:spPr>
        <p:txBody>
          <a:bodyPr wrap="square">
            <a:spAutoFit/>
          </a:bodyPr>
          <a:lstStyle/>
          <a:p>
            <a:pPr>
              <a:lnSpc>
                <a:spcPct val="110000"/>
              </a:lnSpc>
            </a:pPr>
            <a:r>
              <a:rPr lang="en-US" sz="2800" dirty="0">
                <a:latin typeface="Outfit" pitchFamily="2" charset="0"/>
              </a:rPr>
              <a:t>When we forgive, we aren’t saying that what happened was okay, but we are choosing not to carry the weight of anger or bitterness anymore. We are choosing to make space for peace, for growth, and for hope. </a:t>
            </a:r>
          </a:p>
          <a:p>
            <a:pPr>
              <a:lnSpc>
                <a:spcPct val="110000"/>
              </a:lnSpc>
            </a:pPr>
            <a:endParaRPr lang="en-US" sz="2800" dirty="0">
              <a:latin typeface="Outfit" pitchFamily="2" charset="0"/>
            </a:endParaRPr>
          </a:p>
          <a:p>
            <a:pPr>
              <a:lnSpc>
                <a:spcPct val="110000"/>
              </a:lnSpc>
            </a:pPr>
            <a:r>
              <a:rPr lang="en-US" sz="2800" dirty="0">
                <a:latin typeface="Outfit" pitchFamily="2" charset="0"/>
              </a:rPr>
              <a:t>Forgiveness also means accepting that none of us are perfect. We all make mistakes. And just as we want others to forgive us when we fall short, we are called to offer that same grace to others. </a:t>
            </a:r>
          </a:p>
        </p:txBody>
      </p:sp>
    </p:spTree>
    <p:extLst>
      <p:ext uri="{BB962C8B-B14F-4D97-AF65-F5344CB8AC3E}">
        <p14:creationId xmlns:p14="http://schemas.microsoft.com/office/powerpoint/2010/main" val="373405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a:xfrm>
            <a:off x="2911626" y="1785384"/>
            <a:ext cx="8873974" cy="4099669"/>
          </a:xfrm>
        </p:spPr>
        <p:txBody>
          <a:bodyPr/>
          <a:lstStyle/>
          <a:p>
            <a:pPr>
              <a:spcAft>
                <a:spcPts val="2000"/>
              </a:spcAft>
            </a:pPr>
            <a:r>
              <a:rPr lang="en-GB" dirty="0"/>
              <a:t>Dear God,  </a:t>
            </a:r>
          </a:p>
          <a:p>
            <a:r>
              <a:rPr lang="en-GB" dirty="0"/>
              <a:t>Thank you for the gift of forgiveness – for second chances, and for the healing that follows. </a:t>
            </a:r>
            <a:br>
              <a:rPr lang="en-GB" dirty="0"/>
            </a:br>
            <a:endParaRPr lang="en-GB" dirty="0"/>
          </a:p>
          <a:p>
            <a:r>
              <a:rPr lang="en-GB" dirty="0"/>
              <a:t>Help us to let go of anger and hurt, and to be brave enough to forgive, even when it’s hard. </a:t>
            </a:r>
          </a:p>
          <a:p>
            <a:endParaRPr lang="en-GB" dirty="0"/>
          </a:p>
          <a:p>
            <a:r>
              <a:rPr lang="en-GB" dirty="0"/>
              <a:t>Teach us to see the beauty in broken things– just like the art of Kintsugi, where cracks are not hidden, but made golden. Help us to mend what’s been hurt, to restore what’s been lost, and to grow stronger through the process. </a:t>
            </a:r>
          </a:p>
          <a:p>
            <a:pPr>
              <a:spcAft>
                <a:spcPts val="2000"/>
              </a:spcAft>
            </a:pPr>
            <a:endParaRPr lang="en-GB" dirty="0"/>
          </a:p>
          <a:p>
            <a:pPr>
              <a:spcAft>
                <a:spcPts val="2000"/>
              </a:spcAft>
            </a:pPr>
            <a:endParaRPr lang="en-GB" dirty="0"/>
          </a:p>
        </p:txBody>
      </p:sp>
    </p:spTree>
    <p:extLst>
      <p:ext uri="{BB962C8B-B14F-4D97-AF65-F5344CB8AC3E}">
        <p14:creationId xmlns:p14="http://schemas.microsoft.com/office/powerpoint/2010/main" val="1410456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D082D71-5BE2-DC1E-AADE-73D9E4AABB7C}"/>
              </a:ext>
            </a:extLst>
          </p:cNvPr>
          <p:cNvSpPr txBox="1">
            <a:spLocks/>
          </p:cNvSpPr>
          <p:nvPr/>
        </p:nvSpPr>
        <p:spPr>
          <a:xfrm>
            <a:off x="2911626" y="1018705"/>
            <a:ext cx="8317652" cy="409966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May we forgive others as you forgive us, and may we become people who bring peace in our words, our actions, and our hearts. </a:t>
            </a:r>
          </a:p>
          <a:p>
            <a:br>
              <a:rPr lang="en-GB" dirty="0"/>
            </a:br>
            <a:r>
              <a:rPr lang="en-GB" dirty="0"/>
              <a:t>Amen. </a:t>
            </a:r>
          </a:p>
        </p:txBody>
      </p:sp>
      <p:cxnSp>
        <p:nvCxnSpPr>
          <p:cNvPr id="4" name="Straight Connector 3">
            <a:extLst>
              <a:ext uri="{FF2B5EF4-FFF2-40B4-BE49-F238E27FC236}">
                <a16:creationId xmlns:a16="http://schemas.microsoft.com/office/drawing/2014/main" id="{340E8F58-F682-3B97-078F-BF3B8DD5391B}"/>
              </a:ext>
            </a:extLst>
          </p:cNvPr>
          <p:cNvCxnSpPr>
            <a:cxnSpLocks/>
          </p:cNvCxnSpPr>
          <p:nvPr/>
        </p:nvCxnSpPr>
        <p:spPr>
          <a:xfrm>
            <a:off x="2467299" y="1077198"/>
            <a:ext cx="0" cy="2448055"/>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83283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How can we lift up our voices?</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of two people holding a broken heart&#10;&#10;AI-generated content may be incorrect.">
            <a:extLst>
              <a:ext uri="{FF2B5EF4-FFF2-40B4-BE49-F238E27FC236}">
                <a16:creationId xmlns:a16="http://schemas.microsoft.com/office/drawing/2014/main" id="{2DBE4C45-CCBD-FA7C-49EE-DD40E71254B1}"/>
              </a:ext>
            </a:extLst>
          </p:cNvPr>
          <p:cNvPicPr>
            <a:picLocks noChangeAspect="1"/>
          </p:cNvPicPr>
          <p:nvPr/>
        </p:nvPicPr>
        <p:blipFill>
          <a:blip r:embed="rId2"/>
          <a:srcRect l="11257" r="12675"/>
          <a:stretch>
            <a:fillRect/>
          </a:stretch>
        </p:blipFill>
        <p:spPr>
          <a:xfrm>
            <a:off x="6096000" y="0"/>
            <a:ext cx="6180968" cy="6858000"/>
          </a:xfrm>
          <a:prstGeom prst="rect">
            <a:avLst/>
          </a:prstGeom>
          <a:solidFill>
            <a:srgbClr val="FFFFFF">
              <a:shade val="85000"/>
            </a:srgbClr>
          </a:solidFill>
          <a:ln>
            <a:noFill/>
          </a:ln>
          <a:effectLst>
            <a:reflection endPos="0" dist="5000" dir="5400000" sy="-100000" algn="bl" rotWithShape="0"/>
          </a:effectLst>
        </p:spPr>
      </p:pic>
      <p:sp>
        <p:nvSpPr>
          <p:cNvPr id="2" name="Text Placeholder 1">
            <a:extLst>
              <a:ext uri="{FF2B5EF4-FFF2-40B4-BE49-F238E27FC236}">
                <a16:creationId xmlns:a16="http://schemas.microsoft.com/office/drawing/2014/main" id="{2168E493-2C59-D432-ACE1-7F6A677E11F4}"/>
              </a:ext>
            </a:extLst>
          </p:cNvPr>
          <p:cNvSpPr txBox="1">
            <a:spLocks/>
          </p:cNvSpPr>
          <p:nvPr/>
        </p:nvSpPr>
        <p:spPr>
          <a:xfrm>
            <a:off x="616873" y="362248"/>
            <a:ext cx="6180969"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4400" b="1" dirty="0"/>
              <a:t>Have you ever </a:t>
            </a:r>
            <a:br>
              <a:rPr lang="en-US" sz="4400" b="1" dirty="0"/>
            </a:br>
            <a:r>
              <a:rPr lang="en-US" sz="4400" b="1" dirty="0"/>
              <a:t>forgiven someone? </a:t>
            </a:r>
          </a:p>
          <a:p>
            <a:pPr>
              <a:lnSpc>
                <a:spcPct val="110000"/>
              </a:lnSpc>
            </a:pPr>
            <a:endParaRPr lang="en-US" sz="4400" b="1" dirty="0"/>
          </a:p>
        </p:txBody>
      </p:sp>
      <p:sp>
        <p:nvSpPr>
          <p:cNvPr id="5" name="Rectangle: Rounded Corners 3">
            <a:extLst>
              <a:ext uri="{FF2B5EF4-FFF2-40B4-BE49-F238E27FC236}">
                <a16:creationId xmlns:a16="http://schemas.microsoft.com/office/drawing/2014/main" id="{0D085AF4-C9AA-DF60-2BAE-BD3893A9B92C}"/>
              </a:ext>
            </a:extLst>
          </p:cNvPr>
          <p:cNvSpPr/>
          <p:nvPr/>
        </p:nvSpPr>
        <p:spPr>
          <a:xfrm>
            <a:off x="616873" y="2125749"/>
            <a:ext cx="6308034" cy="1747251"/>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ea typeface="+mn-lt"/>
                <a:cs typeface="+mn-lt"/>
              </a:rPr>
              <a:t>Is it easier to forgive or to ask for forgiveness? </a:t>
            </a:r>
          </a:p>
        </p:txBody>
      </p:sp>
      <p:sp>
        <p:nvSpPr>
          <p:cNvPr id="6" name="Rectangle: Rounded Corners 3">
            <a:extLst>
              <a:ext uri="{FF2B5EF4-FFF2-40B4-BE49-F238E27FC236}">
                <a16:creationId xmlns:a16="http://schemas.microsoft.com/office/drawing/2014/main" id="{D7BFA902-D5C1-F556-C112-4958984FE22C}"/>
              </a:ext>
            </a:extLst>
          </p:cNvPr>
          <p:cNvSpPr/>
          <p:nvPr/>
        </p:nvSpPr>
        <p:spPr>
          <a:xfrm>
            <a:off x="616873" y="4020076"/>
            <a:ext cx="6308034" cy="2325609"/>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ea typeface="+mn-lt"/>
                <a:cs typeface="+mn-lt"/>
              </a:rPr>
              <a:t>What happens when we hurt others unintentionally? How can we ask for forgiveness? </a:t>
            </a:r>
          </a:p>
        </p:txBody>
      </p:sp>
    </p:spTree>
    <p:extLst>
      <p:ext uri="{BB962C8B-B14F-4D97-AF65-F5344CB8AC3E}">
        <p14:creationId xmlns:p14="http://schemas.microsoft.com/office/powerpoint/2010/main" val="2959857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of two people holding a broken heart&#10;&#10;AI-generated content may be incorrect.">
            <a:extLst>
              <a:ext uri="{FF2B5EF4-FFF2-40B4-BE49-F238E27FC236}">
                <a16:creationId xmlns:a16="http://schemas.microsoft.com/office/drawing/2014/main" id="{05FAE68D-BFC5-FC9E-3E43-4F236139C81D}"/>
              </a:ext>
            </a:extLst>
          </p:cNvPr>
          <p:cNvPicPr>
            <a:picLocks noChangeAspect="1"/>
          </p:cNvPicPr>
          <p:nvPr/>
        </p:nvPicPr>
        <p:blipFill>
          <a:blip r:embed="rId2"/>
          <a:srcRect l="11257" r="12675"/>
          <a:stretch>
            <a:fillRect/>
          </a:stretch>
        </p:blipFill>
        <p:spPr>
          <a:xfrm>
            <a:off x="6096000" y="0"/>
            <a:ext cx="6180968" cy="6858000"/>
          </a:xfrm>
          <a:prstGeom prst="rect">
            <a:avLst/>
          </a:prstGeom>
          <a:solidFill>
            <a:srgbClr val="FFFFFF">
              <a:shade val="85000"/>
            </a:srgbClr>
          </a:solidFill>
          <a:ln>
            <a:noFill/>
          </a:ln>
          <a:effectLst>
            <a:reflection endPos="0" dist="5000" dir="5400000" sy="-100000" algn="bl" rotWithShape="0"/>
          </a:effectLst>
        </p:spPr>
      </p:pic>
      <p:sp>
        <p:nvSpPr>
          <p:cNvPr id="3" name="TextBox 2">
            <a:extLst>
              <a:ext uri="{FF2B5EF4-FFF2-40B4-BE49-F238E27FC236}">
                <a16:creationId xmlns:a16="http://schemas.microsoft.com/office/drawing/2014/main" id="{D0835DCC-1F05-6DAE-82AD-ADAC844EC2C5}"/>
              </a:ext>
            </a:extLst>
          </p:cNvPr>
          <p:cNvSpPr txBox="1"/>
          <p:nvPr/>
        </p:nvSpPr>
        <p:spPr>
          <a:xfrm>
            <a:off x="1337290" y="3943627"/>
            <a:ext cx="486720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Symbol"/>
              <a:buChar char="•"/>
            </a:pPr>
            <a:endParaRPr lang="en-US" sz="2800" dirty="0">
              <a:latin typeface="Outfit" pitchFamily="2" charset="0"/>
              <a:ea typeface="+mn-lt"/>
              <a:cs typeface="+mn-lt"/>
            </a:endParaRPr>
          </a:p>
        </p:txBody>
      </p:sp>
      <p:sp>
        <p:nvSpPr>
          <p:cNvPr id="7" name="Rectangle: Rounded Corners 3">
            <a:extLst>
              <a:ext uri="{FF2B5EF4-FFF2-40B4-BE49-F238E27FC236}">
                <a16:creationId xmlns:a16="http://schemas.microsoft.com/office/drawing/2014/main" id="{C6E63A23-8422-C38C-EF07-576B362FADEC}"/>
              </a:ext>
            </a:extLst>
          </p:cNvPr>
          <p:cNvSpPr/>
          <p:nvPr/>
        </p:nvSpPr>
        <p:spPr>
          <a:xfrm>
            <a:off x="761252" y="1073742"/>
            <a:ext cx="5579390" cy="2325609"/>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ea typeface="+mn-lt"/>
                <a:cs typeface="+mn-lt"/>
              </a:rPr>
              <a:t>How can we start to rebuild after something has been broken? </a:t>
            </a:r>
          </a:p>
        </p:txBody>
      </p:sp>
    </p:spTree>
    <p:extLst>
      <p:ext uri="{BB962C8B-B14F-4D97-AF65-F5344CB8AC3E}">
        <p14:creationId xmlns:p14="http://schemas.microsoft.com/office/powerpoint/2010/main" val="3938550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13B507-93F3-F2B8-3A14-2F4A89216014}"/>
              </a:ext>
            </a:extLst>
          </p:cNvPr>
          <p:cNvSpPr txBox="1">
            <a:spLocks/>
          </p:cNvSpPr>
          <p:nvPr/>
        </p:nvSpPr>
        <p:spPr>
          <a:xfrm>
            <a:off x="616873" y="362248"/>
            <a:ext cx="11210692"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4400" b="1" dirty="0"/>
              <a:t>The Japanese art of fixing broken pottery </a:t>
            </a:r>
          </a:p>
          <a:p>
            <a:pPr>
              <a:lnSpc>
                <a:spcPct val="110000"/>
              </a:lnSpc>
            </a:pPr>
            <a:endParaRPr lang="en-US" sz="4400" b="1" dirty="0"/>
          </a:p>
        </p:txBody>
      </p:sp>
      <p:pic>
        <p:nvPicPr>
          <p:cNvPr id="4" name="Picture 3" descr="A hand holding a broken bowl&#10;&#10;AI-generated content may be incorrect.">
            <a:hlinkClick r:id="rId2"/>
            <a:extLst>
              <a:ext uri="{FF2B5EF4-FFF2-40B4-BE49-F238E27FC236}">
                <a16:creationId xmlns:a16="http://schemas.microsoft.com/office/drawing/2014/main" id="{F781C8BA-B652-CF6D-D2D8-541FE66234E7}"/>
              </a:ext>
            </a:extLst>
          </p:cNvPr>
          <p:cNvPicPr>
            <a:picLocks noChangeAspect="1"/>
          </p:cNvPicPr>
          <p:nvPr/>
        </p:nvPicPr>
        <p:blipFill>
          <a:blip r:embed="rId3"/>
          <a:stretch>
            <a:fillRect/>
          </a:stretch>
        </p:blipFill>
        <p:spPr>
          <a:xfrm>
            <a:off x="1609806" y="1639186"/>
            <a:ext cx="8972387" cy="4261884"/>
          </a:xfrm>
          <a:prstGeom prst="roundRect">
            <a:avLst>
              <a:gd name="adj" fmla="val 8684"/>
            </a:avLst>
          </a:prstGeom>
        </p:spPr>
      </p:pic>
      <p:grpSp>
        <p:nvGrpSpPr>
          <p:cNvPr id="5" name="Group 4">
            <a:extLst>
              <a:ext uri="{FF2B5EF4-FFF2-40B4-BE49-F238E27FC236}">
                <a16:creationId xmlns:a16="http://schemas.microsoft.com/office/drawing/2014/main" id="{A30BA440-7DA2-0AF0-924D-6B9090E08D7C}"/>
              </a:ext>
            </a:extLst>
          </p:cNvPr>
          <p:cNvGrpSpPr/>
          <p:nvPr/>
        </p:nvGrpSpPr>
        <p:grpSpPr>
          <a:xfrm>
            <a:off x="5572963" y="3267831"/>
            <a:ext cx="1046074" cy="1046074"/>
            <a:chOff x="5572963" y="2905963"/>
            <a:chExt cx="1046074" cy="1046074"/>
          </a:xfrm>
        </p:grpSpPr>
        <p:sp>
          <p:nvSpPr>
            <p:cNvPr id="6" name="Oval 5">
              <a:extLst>
                <a:ext uri="{FF2B5EF4-FFF2-40B4-BE49-F238E27FC236}">
                  <a16:creationId xmlns:a16="http://schemas.microsoft.com/office/drawing/2014/main" id="{5006E4DB-C8A4-79A1-A439-F7A95FACBA10}"/>
                </a:ext>
              </a:extLst>
            </p:cNvPr>
            <p:cNvSpPr/>
            <p:nvPr/>
          </p:nvSpPr>
          <p:spPr>
            <a:xfrm>
              <a:off x="5572963" y="2905963"/>
              <a:ext cx="1046074" cy="1046074"/>
            </a:xfrm>
            <a:prstGeom prst="ellipse">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7" name="Graphic 6" descr="Play with solid fill">
              <a:extLst>
                <a:ext uri="{FF2B5EF4-FFF2-40B4-BE49-F238E27FC236}">
                  <a16:creationId xmlns:a16="http://schemas.microsoft.com/office/drawing/2014/main" id="{30894EF5-07E8-5642-F04A-212FA74CD7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Tree>
    <p:extLst>
      <p:ext uri="{BB962C8B-B14F-4D97-AF65-F5344CB8AC3E}">
        <p14:creationId xmlns:p14="http://schemas.microsoft.com/office/powerpoint/2010/main" val="3833286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93D0F-8901-5008-C4F3-3A36603A3642}"/>
            </a:ext>
          </a:extLst>
        </p:cNvPr>
        <p:cNvGrpSpPr/>
        <p:nvPr/>
      </p:nvGrpSpPr>
      <p:grpSpPr>
        <a:xfrm>
          <a:off x="0" y="0"/>
          <a:ext cx="0" cy="0"/>
          <a:chOff x="0" y="0"/>
          <a:chExt cx="0" cy="0"/>
        </a:xfrm>
      </p:grpSpPr>
      <p:pic>
        <p:nvPicPr>
          <p:cNvPr id="8" name="Picture 7" descr="A broken pottery on a table&#10;&#10;AI-generated content may be incorrect.">
            <a:hlinkClick r:id="rId2"/>
            <a:extLst>
              <a:ext uri="{FF2B5EF4-FFF2-40B4-BE49-F238E27FC236}">
                <a16:creationId xmlns:a16="http://schemas.microsoft.com/office/drawing/2014/main" id="{D826C38E-8E26-C0A0-C557-7590A968DF05}"/>
              </a:ext>
            </a:extLst>
          </p:cNvPr>
          <p:cNvPicPr>
            <a:picLocks noChangeAspect="1"/>
          </p:cNvPicPr>
          <p:nvPr/>
        </p:nvPicPr>
        <p:blipFill>
          <a:blip r:embed="rId3"/>
          <a:stretch>
            <a:fillRect/>
          </a:stretch>
        </p:blipFill>
        <p:spPr>
          <a:xfrm>
            <a:off x="1960335" y="1639186"/>
            <a:ext cx="8523768" cy="4261884"/>
          </a:xfrm>
          <a:prstGeom prst="roundRect">
            <a:avLst>
              <a:gd name="adj" fmla="val 9931"/>
            </a:avLst>
          </a:prstGeom>
        </p:spPr>
      </p:pic>
      <p:sp>
        <p:nvSpPr>
          <p:cNvPr id="2" name="Text Placeholder 1">
            <a:extLst>
              <a:ext uri="{FF2B5EF4-FFF2-40B4-BE49-F238E27FC236}">
                <a16:creationId xmlns:a16="http://schemas.microsoft.com/office/drawing/2014/main" id="{E4CA5010-7630-E023-62F2-F06633111B15}"/>
              </a:ext>
            </a:extLst>
          </p:cNvPr>
          <p:cNvSpPr txBox="1">
            <a:spLocks/>
          </p:cNvSpPr>
          <p:nvPr/>
        </p:nvSpPr>
        <p:spPr>
          <a:xfrm>
            <a:off x="616873" y="362248"/>
            <a:ext cx="11210692"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4400" b="1" dirty="0"/>
              <a:t>The Art of Kintsugi</a:t>
            </a:r>
          </a:p>
          <a:p>
            <a:pPr>
              <a:lnSpc>
                <a:spcPct val="110000"/>
              </a:lnSpc>
            </a:pPr>
            <a:endParaRPr lang="en-US" sz="4400" b="1" dirty="0"/>
          </a:p>
        </p:txBody>
      </p:sp>
      <p:grpSp>
        <p:nvGrpSpPr>
          <p:cNvPr id="5" name="Group 4">
            <a:extLst>
              <a:ext uri="{FF2B5EF4-FFF2-40B4-BE49-F238E27FC236}">
                <a16:creationId xmlns:a16="http://schemas.microsoft.com/office/drawing/2014/main" id="{ADE8CD87-CCF1-4A95-DA52-2D044C6BCF55}"/>
              </a:ext>
            </a:extLst>
          </p:cNvPr>
          <p:cNvGrpSpPr/>
          <p:nvPr/>
        </p:nvGrpSpPr>
        <p:grpSpPr>
          <a:xfrm>
            <a:off x="5572963" y="3247091"/>
            <a:ext cx="1046074" cy="1046074"/>
            <a:chOff x="5572963" y="2905963"/>
            <a:chExt cx="1046074" cy="1046074"/>
          </a:xfrm>
        </p:grpSpPr>
        <p:sp>
          <p:nvSpPr>
            <p:cNvPr id="6" name="Oval 5">
              <a:extLst>
                <a:ext uri="{FF2B5EF4-FFF2-40B4-BE49-F238E27FC236}">
                  <a16:creationId xmlns:a16="http://schemas.microsoft.com/office/drawing/2014/main" id="{BD63880A-7103-93EF-E1CF-587858116E37}"/>
                </a:ext>
              </a:extLst>
            </p:cNvPr>
            <p:cNvSpPr/>
            <p:nvPr/>
          </p:nvSpPr>
          <p:spPr>
            <a:xfrm>
              <a:off x="5572963" y="2905963"/>
              <a:ext cx="1046074" cy="1046074"/>
            </a:xfrm>
            <a:prstGeom prst="ellipse">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7" name="Graphic 6" descr="Play with solid fill">
              <a:extLst>
                <a:ext uri="{FF2B5EF4-FFF2-40B4-BE49-F238E27FC236}">
                  <a16:creationId xmlns:a16="http://schemas.microsoft.com/office/drawing/2014/main" id="{95E30E44-D053-49CE-0D13-DCA43D742D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Tree>
    <p:extLst>
      <p:ext uri="{BB962C8B-B14F-4D97-AF65-F5344CB8AC3E}">
        <p14:creationId xmlns:p14="http://schemas.microsoft.com/office/powerpoint/2010/main" val="2648881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A869B0-6823-94BC-3D6A-5212229676F2}"/>
              </a:ext>
            </a:extLst>
          </p:cNvPr>
          <p:cNvSpPr txBox="1">
            <a:spLocks/>
          </p:cNvSpPr>
          <p:nvPr/>
        </p:nvSpPr>
        <p:spPr>
          <a:xfrm>
            <a:off x="616873" y="362248"/>
            <a:ext cx="11210692"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4400" b="1" dirty="0"/>
              <a:t>Reflection</a:t>
            </a:r>
          </a:p>
        </p:txBody>
      </p:sp>
      <p:sp>
        <p:nvSpPr>
          <p:cNvPr id="4" name="Rectangle: Rounded Corners 3">
            <a:extLst>
              <a:ext uri="{FF2B5EF4-FFF2-40B4-BE49-F238E27FC236}">
                <a16:creationId xmlns:a16="http://schemas.microsoft.com/office/drawing/2014/main" id="{8FDFB75B-6C16-1419-2B19-9C3E9E98AD91}"/>
              </a:ext>
            </a:extLst>
          </p:cNvPr>
          <p:cNvSpPr/>
          <p:nvPr/>
        </p:nvSpPr>
        <p:spPr>
          <a:xfrm>
            <a:off x="616872" y="1332475"/>
            <a:ext cx="9393401" cy="11632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ea typeface="+mn-lt"/>
                <a:cs typeface="+mn-lt"/>
              </a:rPr>
              <a:t>How might Kintsugi relate to our relationships?</a:t>
            </a:r>
          </a:p>
        </p:txBody>
      </p:sp>
      <p:sp>
        <p:nvSpPr>
          <p:cNvPr id="5" name="Rectangle: Rounded Corners 3">
            <a:extLst>
              <a:ext uri="{FF2B5EF4-FFF2-40B4-BE49-F238E27FC236}">
                <a16:creationId xmlns:a16="http://schemas.microsoft.com/office/drawing/2014/main" id="{41BFE403-A321-B4FF-DB82-0EB09A908127}"/>
              </a:ext>
            </a:extLst>
          </p:cNvPr>
          <p:cNvSpPr/>
          <p:nvPr/>
        </p:nvSpPr>
        <p:spPr>
          <a:xfrm>
            <a:off x="616873" y="2721407"/>
            <a:ext cx="9393400"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ea typeface="+mn-lt"/>
                <a:cs typeface="+mn-lt"/>
              </a:rPr>
              <a:t>Can we show kindness to ourselves and others, even when we’ve been hurt or made mistakes? </a:t>
            </a:r>
          </a:p>
        </p:txBody>
      </p:sp>
      <p:sp>
        <p:nvSpPr>
          <p:cNvPr id="6" name="Rectangle: Rounded Corners 3">
            <a:extLst>
              <a:ext uri="{FF2B5EF4-FFF2-40B4-BE49-F238E27FC236}">
                <a16:creationId xmlns:a16="http://schemas.microsoft.com/office/drawing/2014/main" id="{16360FBF-C3B9-4AAB-7093-B552BF98B62E}"/>
              </a:ext>
            </a:extLst>
          </p:cNvPr>
          <p:cNvSpPr/>
          <p:nvPr/>
        </p:nvSpPr>
        <p:spPr>
          <a:xfrm>
            <a:off x="616871" y="4688697"/>
            <a:ext cx="9393399"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ea typeface="+mn-lt"/>
                <a:cs typeface="+mn-lt"/>
              </a:rPr>
              <a:t>How can we celebrate who we are, even with our flaws?</a:t>
            </a:r>
          </a:p>
        </p:txBody>
      </p:sp>
    </p:spTree>
    <p:extLst>
      <p:ext uri="{BB962C8B-B14F-4D97-AF65-F5344CB8AC3E}">
        <p14:creationId xmlns:p14="http://schemas.microsoft.com/office/powerpoint/2010/main" val="151452507"/>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5C2AF6-A12C-4D1B-87C5-F23EC22E56A5}">
  <ds:schemaRefs>
    <ds:schemaRef ds:uri="http://schemas.microsoft.com/sharepoint/v3/contenttype/forms"/>
  </ds:schemaRefs>
</ds:datastoreItem>
</file>

<file path=customXml/itemProps2.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3.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Difference</Template>
  <TotalTime>723</TotalTime>
  <Words>822</Words>
  <Application>Microsoft Macintosh PowerPoint</Application>
  <PresentationFormat>Widescreen</PresentationFormat>
  <Paragraphs>54</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Outfit</vt:lpstr>
      <vt:lpstr>Outfit ExtraBold</vt:lpstr>
      <vt:lpstr>Symbol</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PowerPoint Presentation</vt:lpstr>
      <vt:lpstr>PowerPoint Presentation</vt:lpstr>
      <vt:lpstr>Kintsugi-Inspired Artwork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456</cp:revision>
  <dcterms:created xsi:type="dcterms:W3CDTF">2024-02-02T13:02:07Z</dcterms:created>
  <dcterms:modified xsi:type="dcterms:W3CDTF">2025-07-17T09:38:57Z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