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393" r:id="rId5"/>
    <p:sldId id="314" r:id="rId6"/>
    <p:sldId id="389" r:id="rId7"/>
    <p:sldId id="394" r:id="rId8"/>
    <p:sldId id="395" r:id="rId9"/>
    <p:sldId id="419" r:id="rId10"/>
    <p:sldId id="410" r:id="rId11"/>
    <p:sldId id="411" r:id="rId12"/>
    <p:sldId id="412" r:id="rId13"/>
    <p:sldId id="413" r:id="rId14"/>
    <p:sldId id="414" r:id="rId15"/>
    <p:sldId id="418" r:id="rId16"/>
    <p:sldId id="405" r:id="rId17"/>
    <p:sldId id="415" r:id="rId18"/>
    <p:sldId id="416" r:id="rId19"/>
    <p:sldId id="406" r:id="rId20"/>
    <p:sldId id="3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BA0C1"/>
    <a:srgbClr val="00B5FF"/>
    <a:srgbClr val="A72327"/>
    <a:srgbClr val="C67673"/>
    <a:srgbClr val="549E80"/>
    <a:srgbClr val="93BAA6"/>
    <a:srgbClr val="C4D6CB"/>
    <a:srgbClr val="ED6921"/>
    <a:srgbClr val="00628C"/>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p:restoredTop sz="94726"/>
  </p:normalViewPr>
  <p:slideViewPr>
    <p:cSldViewPr snapToGrid="0">
      <p:cViewPr varScale="1">
        <p:scale>
          <a:sx n="106" d="100"/>
          <a:sy n="106" d="100"/>
        </p:scale>
        <p:origin x="1632" y="4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7/16/25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7/16/25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o56WdQz3UL0&amp;list=PLuxTTtoZrycnBY7N_6db2z1IZU-v4lMhS&amp;index=7" TargetMode="External"/><Relationship Id="rId1" Type="http://schemas.openxmlformats.org/officeDocument/2006/relationships/slideLayout" Target="../slideLayouts/slideLayout2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hyperlink" Target="https://youtu.be/13viRNMsPXo?si=uDDP912Ay-IpUt3_"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In0LutQY9tw&amp;list=PLuxTTtoZrycnBY7N_6db2z1IZU-v4lMhS&amp;index=2" TargetMode="External"/><Relationship Id="rId1" Type="http://schemas.openxmlformats.org/officeDocument/2006/relationships/slideLayout" Target="../slideLayouts/slideLayout11.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AFRxKF-Jdos" TargetMode="External"/><Relationship Id="rId1" Type="http://schemas.openxmlformats.org/officeDocument/2006/relationships/slideLayout" Target="../slideLayouts/slideLayout11.xml"/><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large red heart pillow&#10;&#10;AI-generated content may be incorrect.">
            <a:extLst>
              <a:ext uri="{FF2B5EF4-FFF2-40B4-BE49-F238E27FC236}">
                <a16:creationId xmlns:a16="http://schemas.microsoft.com/office/drawing/2014/main" id="{2AC59AEC-4DB1-B4C4-2A03-68507E8FCF50}"/>
              </a:ext>
            </a:extLst>
          </p:cNvPr>
          <p:cNvPicPr>
            <a:picLocks noChangeAspect="1"/>
          </p:cNvPicPr>
          <p:nvPr/>
        </p:nvPicPr>
        <p:blipFill>
          <a:blip r:embed="rId2"/>
          <a:srcRect l="-41" r="14002"/>
          <a:stretch>
            <a:fillRect/>
          </a:stretch>
        </p:blipFill>
        <p:spPr>
          <a:xfrm>
            <a:off x="5373681" y="0"/>
            <a:ext cx="6818319" cy="6858000"/>
          </a:xfrm>
          <a:prstGeom prst="rect">
            <a:avLst/>
          </a:prstGeom>
        </p:spPr>
      </p:pic>
      <p:sp>
        <p:nvSpPr>
          <p:cNvPr id="4" name="Rectangle: Rounded Corners 3">
            <a:extLst>
              <a:ext uri="{FF2B5EF4-FFF2-40B4-BE49-F238E27FC236}">
                <a16:creationId xmlns:a16="http://schemas.microsoft.com/office/drawing/2014/main" id="{E3D2DEA0-5E01-26A8-37E7-F671BF5B4822}"/>
              </a:ext>
            </a:extLst>
          </p:cNvPr>
          <p:cNvSpPr/>
          <p:nvPr/>
        </p:nvSpPr>
        <p:spPr>
          <a:xfrm>
            <a:off x="594573" y="469376"/>
            <a:ext cx="7222328" cy="1168893"/>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pitchFamily="2" charset="0"/>
              </a:rPr>
              <a:t> </a:t>
            </a:r>
            <a:r>
              <a:rPr lang="en-GB" sz="3200" dirty="0">
                <a:solidFill>
                  <a:schemeClr val="bg1"/>
                </a:solidFill>
                <a:latin typeface="Outfit"/>
              </a:rPr>
              <a:t>What makes you feel seen?</a:t>
            </a:r>
            <a:endParaRPr lang="en-GB" sz="3200" dirty="0">
              <a:solidFill>
                <a:schemeClr val="bg1"/>
              </a:solidFill>
            </a:endParaRPr>
          </a:p>
        </p:txBody>
      </p:sp>
      <p:sp>
        <p:nvSpPr>
          <p:cNvPr id="5" name="Rectangle: Rounded Corners 3">
            <a:extLst>
              <a:ext uri="{FF2B5EF4-FFF2-40B4-BE49-F238E27FC236}">
                <a16:creationId xmlns:a16="http://schemas.microsoft.com/office/drawing/2014/main" id="{3F5687A7-6490-A801-A901-96F661AEAAF2}"/>
              </a:ext>
            </a:extLst>
          </p:cNvPr>
          <p:cNvSpPr/>
          <p:nvPr/>
        </p:nvSpPr>
        <p:spPr>
          <a:xfrm>
            <a:off x="594573" y="2056308"/>
            <a:ext cx="7222328" cy="1168893"/>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pitchFamily="2" charset="0"/>
              </a:rPr>
              <a:t> </a:t>
            </a:r>
            <a:r>
              <a:rPr lang="en-GB" sz="3200" dirty="0">
                <a:solidFill>
                  <a:schemeClr val="bg1"/>
                </a:solidFill>
                <a:latin typeface="Outfit"/>
              </a:rPr>
              <a:t>What makes you feel cherished?</a:t>
            </a:r>
            <a:endParaRPr lang="en-GB" sz="3200" dirty="0">
              <a:solidFill>
                <a:schemeClr val="bg1"/>
              </a:solidFill>
            </a:endParaRPr>
          </a:p>
        </p:txBody>
      </p:sp>
      <p:sp>
        <p:nvSpPr>
          <p:cNvPr id="6" name="Rectangle: Rounded Corners 3">
            <a:extLst>
              <a:ext uri="{FF2B5EF4-FFF2-40B4-BE49-F238E27FC236}">
                <a16:creationId xmlns:a16="http://schemas.microsoft.com/office/drawing/2014/main" id="{AA613971-FD6A-5214-A810-88638EAD49F3}"/>
              </a:ext>
            </a:extLst>
          </p:cNvPr>
          <p:cNvSpPr/>
          <p:nvPr/>
        </p:nvSpPr>
        <p:spPr>
          <a:xfrm>
            <a:off x="594573" y="3678863"/>
            <a:ext cx="7222328" cy="1747251"/>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pitchFamily="2" charset="0"/>
              </a:rPr>
              <a:t> </a:t>
            </a:r>
            <a:r>
              <a:rPr lang="en-GB" sz="3200" dirty="0">
                <a:solidFill>
                  <a:schemeClr val="bg1"/>
                </a:solidFill>
                <a:latin typeface="Outfit"/>
              </a:rPr>
              <a:t>What does it mean to be in a community with others?</a:t>
            </a:r>
            <a:endParaRPr lang="en-GB" sz="3200" dirty="0">
              <a:solidFill>
                <a:schemeClr val="bg1"/>
              </a:solidFill>
            </a:endParaRPr>
          </a:p>
        </p:txBody>
      </p:sp>
    </p:spTree>
    <p:extLst>
      <p:ext uri="{BB962C8B-B14F-4D97-AF65-F5344CB8AC3E}">
        <p14:creationId xmlns:p14="http://schemas.microsoft.com/office/powerpoint/2010/main" val="200108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38659-0A23-2DE4-9320-DF321710BB52}"/>
              </a:ext>
            </a:extLst>
          </p:cNvPr>
          <p:cNvSpPr>
            <a:spLocks noGrp="1"/>
          </p:cNvSpPr>
          <p:nvPr>
            <p:ph type="body" sz="quarter" idx="10"/>
          </p:nvPr>
        </p:nvSpPr>
        <p:spPr>
          <a:xfrm>
            <a:off x="2380791" y="1272346"/>
            <a:ext cx="6077409" cy="854628"/>
          </a:xfrm>
        </p:spPr>
        <p:txBody>
          <a:bodyPr>
            <a:noAutofit/>
          </a:bodyPr>
          <a:lstStyle/>
          <a:p>
            <a:r>
              <a:rPr lang="en-GB" dirty="0">
                <a:latin typeface="Outfit"/>
              </a:rPr>
              <a:t>Proverbs 23:7 </a:t>
            </a:r>
            <a:endParaRPr lang="en-US" dirty="0"/>
          </a:p>
        </p:txBody>
      </p:sp>
      <p:sp>
        <p:nvSpPr>
          <p:cNvPr id="3" name="Text Placeholder 2">
            <a:extLst>
              <a:ext uri="{FF2B5EF4-FFF2-40B4-BE49-F238E27FC236}">
                <a16:creationId xmlns:a16="http://schemas.microsoft.com/office/drawing/2014/main" id="{41AAA4A4-346D-773A-9D68-AE58DA11246E}"/>
              </a:ext>
            </a:extLst>
          </p:cNvPr>
          <p:cNvSpPr>
            <a:spLocks noGrp="1"/>
          </p:cNvSpPr>
          <p:nvPr>
            <p:ph type="body" sz="quarter" idx="11"/>
          </p:nvPr>
        </p:nvSpPr>
        <p:spPr/>
        <p:txBody>
          <a:bodyPr/>
          <a:lstStyle/>
          <a:p>
            <a:r>
              <a:rPr lang="en-US" dirty="0"/>
              <a:t>"For as he thinks in his heart, so is he."</a:t>
            </a:r>
          </a:p>
        </p:txBody>
      </p:sp>
    </p:spTree>
    <p:extLst>
      <p:ext uri="{BB962C8B-B14F-4D97-AF65-F5344CB8AC3E}">
        <p14:creationId xmlns:p14="http://schemas.microsoft.com/office/powerpoint/2010/main" val="2746421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13D7D7D6-5858-ADCC-E562-70FB998DD8C7}"/>
              </a:ext>
            </a:extLst>
          </p:cNvPr>
          <p:cNvPicPr>
            <a:picLocks noChangeAspect="1"/>
          </p:cNvPicPr>
          <p:nvPr/>
        </p:nvPicPr>
        <p:blipFill>
          <a:blip r:embed="rId3"/>
          <a:srcRect t="3834" b="3834"/>
          <a:stretch/>
        </p:blipFill>
        <p:spPr>
          <a:xfrm>
            <a:off x="1985913" y="1267739"/>
            <a:ext cx="8220173" cy="5061343"/>
          </a:xfrm>
          <a:prstGeom prst="roundRect">
            <a:avLst>
              <a:gd name="adj" fmla="val 8233"/>
            </a:avLst>
          </a:prstGeom>
        </p:spPr>
      </p:pic>
      <p:grpSp>
        <p:nvGrpSpPr>
          <p:cNvPr id="4" name="Group 3">
            <a:extLst>
              <a:ext uri="{FF2B5EF4-FFF2-40B4-BE49-F238E27FC236}">
                <a16:creationId xmlns:a16="http://schemas.microsoft.com/office/drawing/2014/main" id="{B532C6CC-4CEA-5E5A-D100-08FA3F429410}"/>
              </a:ext>
            </a:extLst>
          </p:cNvPr>
          <p:cNvGrpSpPr/>
          <p:nvPr/>
        </p:nvGrpSpPr>
        <p:grpSpPr>
          <a:xfrm>
            <a:off x="5572963" y="3275373"/>
            <a:ext cx="1046074" cy="1046074"/>
            <a:chOff x="5572963" y="2905963"/>
            <a:chExt cx="1046074" cy="1046074"/>
          </a:xfrm>
        </p:grpSpPr>
        <p:sp>
          <p:nvSpPr>
            <p:cNvPr id="5" name="Oval 4">
              <a:hlinkClick r:id="rId4"/>
              <a:extLst>
                <a:ext uri="{FF2B5EF4-FFF2-40B4-BE49-F238E27FC236}">
                  <a16:creationId xmlns:a16="http://schemas.microsoft.com/office/drawing/2014/main" id="{574CC581-7A33-68A2-5C09-B4B8A554671F}"/>
                </a:ext>
              </a:extLst>
            </p:cNvPr>
            <p:cNvSpPr/>
            <p:nvPr/>
          </p:nvSpPr>
          <p:spPr>
            <a:xfrm>
              <a:off x="5572963" y="2905963"/>
              <a:ext cx="1046074" cy="1046074"/>
            </a:xfrm>
            <a:prstGeom prst="ellipse">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AC09D9D3-E866-A3EF-8ACB-E778F5BA7B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5855" y="3192280"/>
              <a:ext cx="473439" cy="473439"/>
            </a:xfrm>
            <a:prstGeom prst="rect">
              <a:avLst/>
            </a:prstGeom>
          </p:spPr>
        </p:pic>
      </p:grpSp>
      <p:sp>
        <p:nvSpPr>
          <p:cNvPr id="2" name="Title 1">
            <a:extLst>
              <a:ext uri="{FF2B5EF4-FFF2-40B4-BE49-F238E27FC236}">
                <a16:creationId xmlns:a16="http://schemas.microsoft.com/office/drawing/2014/main" id="{5698153C-1A1A-FB78-F1EB-3AF105F59A0E}"/>
              </a:ext>
            </a:extLst>
          </p:cNvPr>
          <p:cNvSpPr txBox="1">
            <a:spLocks/>
          </p:cNvSpPr>
          <p:nvPr/>
        </p:nvSpPr>
        <p:spPr>
          <a:xfrm>
            <a:off x="1444752"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Hey, Hey, Hey!</a:t>
            </a:r>
          </a:p>
        </p:txBody>
      </p:sp>
    </p:spTree>
    <p:extLst>
      <p:ext uri="{BB962C8B-B14F-4D97-AF65-F5344CB8AC3E}">
        <p14:creationId xmlns:p14="http://schemas.microsoft.com/office/powerpoint/2010/main" val="839901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8" y="1848884"/>
            <a:ext cx="4947711" cy="4699399"/>
          </a:xfrm>
        </p:spPr>
        <p:txBody>
          <a:bodyPr/>
          <a:lstStyle/>
          <a:p>
            <a:pPr>
              <a:lnSpc>
                <a:spcPct val="110000"/>
              </a:lnSpc>
            </a:pPr>
            <a:r>
              <a:rPr lang="en-GB" sz="2600" dirty="0"/>
              <a:t>Imagine our world as a big, beautiful puzzle. Each of us is like a unique puzzle piece, with our own colours, shapes, and patterns. No two pieces are exactly the same, which makes the puzzle so amazing when it's all put together. </a:t>
            </a:r>
          </a:p>
        </p:txBody>
      </p:sp>
      <p:pic>
        <p:nvPicPr>
          <p:cNvPr id="3" name="Picture 2" descr="Person holding globe jigsaw">
            <a:extLst>
              <a:ext uri="{FF2B5EF4-FFF2-40B4-BE49-F238E27FC236}">
                <a16:creationId xmlns:a16="http://schemas.microsoft.com/office/drawing/2014/main" id="{AF6D08FA-4C45-CC56-BA94-63CF61303459}"/>
              </a:ext>
            </a:extLst>
          </p:cNvPr>
          <p:cNvPicPr>
            <a:picLocks noChangeAspect="1"/>
          </p:cNvPicPr>
          <p:nvPr/>
        </p:nvPicPr>
        <p:blipFill>
          <a:blip r:embed="rId2"/>
          <a:srcRect l="16849" r="44755"/>
          <a:stretch>
            <a:fillRect/>
          </a:stretch>
        </p:blipFill>
        <p:spPr>
          <a:xfrm>
            <a:off x="8193014" y="7434"/>
            <a:ext cx="3998986" cy="6858000"/>
          </a:xfrm>
          <a:prstGeom prst="rect">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76249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on holding globe jigsaw">
            <a:extLst>
              <a:ext uri="{FF2B5EF4-FFF2-40B4-BE49-F238E27FC236}">
                <a16:creationId xmlns:a16="http://schemas.microsoft.com/office/drawing/2014/main" id="{52ECD4AF-CD41-6B26-6E6F-FAFB308EC635}"/>
              </a:ext>
            </a:extLst>
          </p:cNvPr>
          <p:cNvPicPr>
            <a:picLocks noChangeAspect="1"/>
          </p:cNvPicPr>
          <p:nvPr/>
        </p:nvPicPr>
        <p:blipFill>
          <a:blip r:embed="rId2"/>
          <a:srcRect l="16849" r="44755"/>
          <a:stretch>
            <a:fillRect/>
          </a:stretch>
        </p:blipFill>
        <p:spPr>
          <a:xfrm>
            <a:off x="8193014" y="7434"/>
            <a:ext cx="3998986" cy="6858000"/>
          </a:xfrm>
          <a:prstGeom prst="rect">
            <a:avLst/>
          </a:prstGeom>
          <a:solidFill>
            <a:srgbClr val="FFFFFF">
              <a:shade val="85000"/>
            </a:srgbClr>
          </a:solidFill>
          <a:ln>
            <a:noFill/>
          </a:ln>
          <a:effectLst>
            <a:reflection blurRad="12700" endPos="0" dist="5000" dir="5400000" sy="-100000" algn="bl" rotWithShape="0"/>
          </a:effectLst>
        </p:spPr>
      </p:pic>
      <p:sp>
        <p:nvSpPr>
          <p:cNvPr id="7" name="Text Placeholder 1">
            <a:extLst>
              <a:ext uri="{FF2B5EF4-FFF2-40B4-BE49-F238E27FC236}">
                <a16:creationId xmlns:a16="http://schemas.microsoft.com/office/drawing/2014/main" id="{B84E7635-B0CD-4966-690C-56744C863F85}"/>
              </a:ext>
            </a:extLst>
          </p:cNvPr>
          <p:cNvSpPr>
            <a:spLocks noGrp="1"/>
          </p:cNvSpPr>
          <p:nvPr>
            <p:ph type="body" sz="quarter" idx="10"/>
          </p:nvPr>
        </p:nvSpPr>
        <p:spPr>
          <a:xfrm>
            <a:off x="2439677" y="825154"/>
            <a:ext cx="4947711" cy="4939541"/>
          </a:xfrm>
        </p:spPr>
        <p:txBody>
          <a:bodyPr/>
          <a:lstStyle/>
          <a:p>
            <a:pPr>
              <a:lnSpc>
                <a:spcPct val="110000"/>
              </a:lnSpc>
            </a:pPr>
            <a:r>
              <a:rPr lang="en-GB" sz="2600" dirty="0"/>
              <a:t>Some of us might love the bright blue sky and think it's the best part of the picture, while others might see the tall green trees and find them the most interesting. Our different views and experiences make the world richer and more exciting. </a:t>
            </a:r>
          </a:p>
        </p:txBody>
      </p:sp>
    </p:spTree>
    <p:extLst>
      <p:ext uri="{BB962C8B-B14F-4D97-AF65-F5344CB8AC3E}">
        <p14:creationId xmlns:p14="http://schemas.microsoft.com/office/powerpoint/2010/main" val="408122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63C2-41DC-E647-84A1-09B6E942C6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D1F3EA-E825-44BC-C0F7-954F78321806}"/>
              </a:ext>
            </a:extLst>
          </p:cNvPr>
          <p:cNvSpPr>
            <a:spLocks noGrp="1"/>
          </p:cNvSpPr>
          <p:nvPr>
            <p:ph type="body" sz="quarter" idx="10"/>
          </p:nvPr>
        </p:nvSpPr>
        <p:spPr>
          <a:xfrm>
            <a:off x="2490537" y="825154"/>
            <a:ext cx="4752474" cy="4939541"/>
          </a:xfrm>
        </p:spPr>
        <p:txBody>
          <a:bodyPr/>
          <a:lstStyle/>
          <a:p>
            <a:pPr>
              <a:lnSpc>
                <a:spcPct val="110000"/>
              </a:lnSpc>
            </a:pPr>
            <a:r>
              <a:rPr lang="en-GB" sz="2600" dirty="0"/>
              <a:t>When we take time to listen and learn from each other, we can see the whole picture more clearly and appreciate the beauty of every piece. </a:t>
            </a:r>
          </a:p>
          <a:p>
            <a:pPr>
              <a:lnSpc>
                <a:spcPct val="110000"/>
              </a:lnSpc>
            </a:pPr>
            <a:r>
              <a:rPr lang="en-GB" sz="2600" dirty="0"/>
              <a:t>So, let's celebrate our differences and remember that every perspective is important in creating the wonderful world we live in.</a:t>
            </a:r>
          </a:p>
        </p:txBody>
      </p:sp>
      <p:pic>
        <p:nvPicPr>
          <p:cNvPr id="3" name="Picture 2" descr="Person holding globe jigsaw">
            <a:extLst>
              <a:ext uri="{FF2B5EF4-FFF2-40B4-BE49-F238E27FC236}">
                <a16:creationId xmlns:a16="http://schemas.microsoft.com/office/drawing/2014/main" id="{09287004-2476-4C2B-0E30-8C0FF8153B25}"/>
              </a:ext>
            </a:extLst>
          </p:cNvPr>
          <p:cNvPicPr>
            <a:picLocks noChangeAspect="1"/>
          </p:cNvPicPr>
          <p:nvPr/>
        </p:nvPicPr>
        <p:blipFill>
          <a:blip r:embed="rId2"/>
          <a:srcRect l="16849" r="44755"/>
          <a:stretch>
            <a:fillRect/>
          </a:stretch>
        </p:blipFill>
        <p:spPr>
          <a:xfrm>
            <a:off x="8193014" y="7434"/>
            <a:ext cx="3998986" cy="6858000"/>
          </a:xfrm>
          <a:prstGeom prst="rect">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972447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p:txBody>
          <a:bodyPr/>
          <a:lstStyle/>
          <a:p>
            <a:pPr>
              <a:spcAft>
                <a:spcPts val="2000"/>
              </a:spcAft>
            </a:pPr>
            <a:r>
              <a:rPr lang="en-GB" dirty="0"/>
              <a:t>Dear God,</a:t>
            </a:r>
          </a:p>
          <a:p>
            <a:pPr>
              <a:spcAft>
                <a:spcPts val="2000"/>
              </a:spcAft>
            </a:pPr>
            <a:r>
              <a:rPr lang="en-GB" dirty="0"/>
              <a:t>Thank You for making each of us unique and special. Help us to see the beauty in our differences and to appreciate the gifts that everyone brings. </a:t>
            </a:r>
          </a:p>
          <a:p>
            <a:pPr>
              <a:spcAft>
                <a:spcPts val="2000"/>
              </a:spcAft>
            </a:pPr>
            <a:r>
              <a:rPr lang="en-GB" dirty="0"/>
              <a:t>Teach us to love and support each other, knowing that we are all important in Your eyes. May we work together in kindness and harmony, sharing Your love with everyone we meet.</a:t>
            </a:r>
          </a:p>
          <a:p>
            <a:pPr>
              <a:spcAft>
                <a:spcPts val="2000"/>
              </a:spcAft>
            </a:pPr>
            <a:r>
              <a:rPr lang="en-GB" dirty="0"/>
              <a:t>Amen.</a:t>
            </a:r>
          </a:p>
        </p:txBody>
      </p:sp>
    </p:spTree>
    <p:extLst>
      <p:ext uri="{BB962C8B-B14F-4D97-AF65-F5344CB8AC3E}">
        <p14:creationId xmlns:p14="http://schemas.microsoft.com/office/powerpoint/2010/main" val="1410456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41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intentionally flourish together?</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5238AF2-0AA2-0897-CCD9-6B89B71B7621}"/>
              </a:ext>
            </a:extLst>
          </p:cNvPr>
          <p:cNvSpPr/>
          <p:nvPr/>
        </p:nvSpPr>
        <p:spPr>
          <a:xfrm>
            <a:off x="1452312" y="1632030"/>
            <a:ext cx="9287377" cy="4669050"/>
          </a:xfrm>
          <a:prstGeom prst="roundRect">
            <a:avLst>
              <a:gd name="adj" fmla="val 83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olorful text on a black background&#10;&#10;AI-generated content may be incorrect.">
            <a:extLst>
              <a:ext uri="{FF2B5EF4-FFF2-40B4-BE49-F238E27FC236}">
                <a16:creationId xmlns:a16="http://schemas.microsoft.com/office/drawing/2014/main" id="{FA5EAD8A-B34B-8E54-FDBF-330BED5DF857}"/>
              </a:ext>
            </a:extLst>
          </p:cNvPr>
          <p:cNvPicPr>
            <a:picLocks noChangeAspect="1"/>
          </p:cNvPicPr>
          <p:nvPr/>
        </p:nvPicPr>
        <p:blipFill>
          <a:blip r:embed="rId2"/>
          <a:srcRect l="17063" t="21538" r="17624" b="22541"/>
          <a:stretch>
            <a:fillRect/>
          </a:stretch>
        </p:blipFill>
        <p:spPr>
          <a:xfrm>
            <a:off x="4777450" y="2936042"/>
            <a:ext cx="2637100" cy="1632491"/>
          </a:xfrm>
          <a:prstGeom prst="rect">
            <a:avLst/>
          </a:prstGeom>
        </p:spPr>
      </p:pic>
      <p:sp>
        <p:nvSpPr>
          <p:cNvPr id="9" name="TextBox 8">
            <a:extLst>
              <a:ext uri="{FF2B5EF4-FFF2-40B4-BE49-F238E27FC236}">
                <a16:creationId xmlns:a16="http://schemas.microsoft.com/office/drawing/2014/main" id="{A0C7CE80-E083-3978-9D36-0CA37DB42C62}"/>
              </a:ext>
            </a:extLst>
          </p:cNvPr>
          <p:cNvSpPr txBox="1"/>
          <p:nvPr/>
        </p:nvSpPr>
        <p:spPr>
          <a:xfrm>
            <a:off x="4290259" y="4669394"/>
            <a:ext cx="3611480" cy="461665"/>
          </a:xfrm>
          <a:prstGeom prst="rect">
            <a:avLst/>
          </a:prstGeom>
          <a:noFill/>
        </p:spPr>
        <p:txBody>
          <a:bodyPr wrap="square" rtlCol="0">
            <a:spAutoFit/>
          </a:bodyPr>
          <a:lstStyle/>
          <a:p>
            <a:pPr algn="ctr"/>
            <a:r>
              <a:rPr lang="en-US" sz="2400" dirty="0">
                <a:latin typeface="Outfit" pitchFamily="2" charset="0"/>
              </a:rPr>
              <a:t>Coming soon…</a:t>
            </a:r>
          </a:p>
        </p:txBody>
      </p:sp>
      <p:sp>
        <p:nvSpPr>
          <p:cNvPr id="10" name="Text Placeholder 1">
            <a:extLst>
              <a:ext uri="{FF2B5EF4-FFF2-40B4-BE49-F238E27FC236}">
                <a16:creationId xmlns:a16="http://schemas.microsoft.com/office/drawing/2014/main" id="{B49A9C67-FBC4-8B29-DEEF-EB34FB5A9920}"/>
              </a:ext>
            </a:extLst>
          </p:cNvPr>
          <p:cNvSpPr txBox="1">
            <a:spLocks/>
          </p:cNvSpPr>
          <p:nvPr/>
        </p:nvSpPr>
        <p:spPr>
          <a:xfrm>
            <a:off x="1452312" y="556920"/>
            <a:ext cx="9287376" cy="4011613"/>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Difference habits UKS2</a:t>
            </a:r>
          </a:p>
        </p:txBody>
      </p:sp>
    </p:spTree>
    <p:extLst>
      <p:ext uri="{BB962C8B-B14F-4D97-AF65-F5344CB8AC3E}">
        <p14:creationId xmlns:p14="http://schemas.microsoft.com/office/powerpoint/2010/main" val="3405336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F057CE5E-CD05-B1A5-DB20-1D75A8C67803}"/>
              </a:ext>
            </a:extLst>
          </p:cNvPr>
          <p:cNvPicPr>
            <a:picLocks noChangeAspect="1"/>
          </p:cNvPicPr>
          <p:nvPr/>
        </p:nvPicPr>
        <p:blipFill>
          <a:blip r:embed="rId3"/>
          <a:srcRect t="3834" b="3834"/>
          <a:stretch/>
        </p:blipFill>
        <p:spPr>
          <a:xfrm>
            <a:off x="1925684" y="1174836"/>
            <a:ext cx="8340632" cy="5135513"/>
          </a:xfrm>
          <a:prstGeom prst="roundRect">
            <a:avLst>
              <a:gd name="adj" fmla="val 8233"/>
            </a:avLst>
          </a:prstGeom>
        </p:spPr>
      </p:pic>
      <p:sp>
        <p:nvSpPr>
          <p:cNvPr id="3" name="Title 1">
            <a:extLst>
              <a:ext uri="{FF2B5EF4-FFF2-40B4-BE49-F238E27FC236}">
                <a16:creationId xmlns:a16="http://schemas.microsoft.com/office/drawing/2014/main" id="{B619575A-EF25-30EE-60DE-38EBB0CBFAAE}"/>
              </a:ext>
            </a:extLst>
          </p:cNvPr>
          <p:cNvSpPr txBox="1">
            <a:spLocks/>
          </p:cNvSpPr>
          <p:nvPr/>
        </p:nvSpPr>
        <p:spPr>
          <a:xfrm>
            <a:off x="1444752"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This is the Day (Difference Song)</a:t>
            </a:r>
          </a:p>
        </p:txBody>
      </p:sp>
      <p:grpSp>
        <p:nvGrpSpPr>
          <p:cNvPr id="4" name="Group 3">
            <a:extLst>
              <a:ext uri="{FF2B5EF4-FFF2-40B4-BE49-F238E27FC236}">
                <a16:creationId xmlns:a16="http://schemas.microsoft.com/office/drawing/2014/main" id="{C7910C73-B4EA-2011-F1DC-75E1403E5D74}"/>
              </a:ext>
            </a:extLst>
          </p:cNvPr>
          <p:cNvGrpSpPr/>
          <p:nvPr/>
        </p:nvGrpSpPr>
        <p:grpSpPr>
          <a:xfrm>
            <a:off x="5572963" y="3219555"/>
            <a:ext cx="1046074" cy="1046074"/>
            <a:chOff x="5572963" y="2905963"/>
            <a:chExt cx="1046074" cy="1046074"/>
          </a:xfrm>
        </p:grpSpPr>
        <p:sp>
          <p:nvSpPr>
            <p:cNvPr id="5" name="Oval 4">
              <a:extLst>
                <a:ext uri="{FF2B5EF4-FFF2-40B4-BE49-F238E27FC236}">
                  <a16:creationId xmlns:a16="http://schemas.microsoft.com/office/drawing/2014/main" id="{119586B4-B643-EA93-C032-5E4B5A32203A}"/>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1A3E55ED-2F65-5394-6AAE-CD66778D31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Tree>
    <p:extLst>
      <p:ext uri="{BB962C8B-B14F-4D97-AF65-F5344CB8AC3E}">
        <p14:creationId xmlns:p14="http://schemas.microsoft.com/office/powerpoint/2010/main" val="2939205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s for Well-Being: A Self-Directed Stress Relief Exercise for Local  Officials - National League of Cities">
            <a:hlinkClick r:id="rId2"/>
            <a:extLst>
              <a:ext uri="{FF2B5EF4-FFF2-40B4-BE49-F238E27FC236}">
                <a16:creationId xmlns:a16="http://schemas.microsoft.com/office/drawing/2014/main" id="{835BCF8F-C3AF-6774-879E-F575151DC9AC}"/>
              </a:ext>
            </a:extLst>
          </p:cNvPr>
          <p:cNvPicPr>
            <a:picLocks noChangeAspect="1"/>
          </p:cNvPicPr>
          <p:nvPr/>
        </p:nvPicPr>
        <p:blipFill>
          <a:blip r:embed="rId3"/>
          <a:stretch>
            <a:fillRect/>
          </a:stretch>
        </p:blipFill>
        <p:spPr>
          <a:xfrm>
            <a:off x="1866792" y="1210694"/>
            <a:ext cx="8458416" cy="5208035"/>
          </a:xfrm>
          <a:prstGeom prst="roundRect">
            <a:avLst>
              <a:gd name="adj" fmla="val 8233"/>
            </a:avLst>
          </a:prstGeom>
        </p:spPr>
      </p:pic>
      <p:grpSp>
        <p:nvGrpSpPr>
          <p:cNvPr id="3" name="Group 2">
            <a:extLst>
              <a:ext uri="{FF2B5EF4-FFF2-40B4-BE49-F238E27FC236}">
                <a16:creationId xmlns:a16="http://schemas.microsoft.com/office/drawing/2014/main" id="{23359B95-4DAC-97ED-47CE-A0E8CD381CE3}"/>
              </a:ext>
            </a:extLst>
          </p:cNvPr>
          <p:cNvGrpSpPr/>
          <p:nvPr/>
        </p:nvGrpSpPr>
        <p:grpSpPr>
          <a:xfrm>
            <a:off x="5572963" y="3291674"/>
            <a:ext cx="1046074" cy="1046074"/>
            <a:chOff x="5572963" y="2905963"/>
            <a:chExt cx="1046074" cy="1046074"/>
          </a:xfrm>
        </p:grpSpPr>
        <p:sp>
          <p:nvSpPr>
            <p:cNvPr id="4" name="Oval 3">
              <a:extLst>
                <a:ext uri="{FF2B5EF4-FFF2-40B4-BE49-F238E27FC236}">
                  <a16:creationId xmlns:a16="http://schemas.microsoft.com/office/drawing/2014/main" id="{6D6173DF-5C99-7EF2-E941-6A8AC7C48311}"/>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Graphic 4" descr="Play with solid fill">
              <a:extLst>
                <a:ext uri="{FF2B5EF4-FFF2-40B4-BE49-F238E27FC236}">
                  <a16:creationId xmlns:a16="http://schemas.microsoft.com/office/drawing/2014/main" id="{7B411ED3-BB4D-85EC-86D2-DA44B14715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6" name="Title 1">
            <a:extLst>
              <a:ext uri="{FF2B5EF4-FFF2-40B4-BE49-F238E27FC236}">
                <a16:creationId xmlns:a16="http://schemas.microsoft.com/office/drawing/2014/main" id="{BCE18F5B-E322-3751-5245-E8FDC56D9D62}"/>
              </a:ext>
            </a:extLst>
          </p:cNvPr>
          <p:cNvSpPr txBox="1">
            <a:spLocks/>
          </p:cNvSpPr>
          <p:nvPr/>
        </p:nvSpPr>
        <p:spPr>
          <a:xfrm>
            <a:off x="1444752"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Nobody Stands Nowhere</a:t>
            </a:r>
          </a:p>
        </p:txBody>
      </p:sp>
    </p:spTree>
    <p:extLst>
      <p:ext uri="{BB962C8B-B14F-4D97-AF65-F5344CB8AC3E}">
        <p14:creationId xmlns:p14="http://schemas.microsoft.com/office/powerpoint/2010/main" val="87397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FEEE-9CB0-68ED-E7A4-F71209078EE1}"/>
              </a:ext>
            </a:extLst>
          </p:cNvPr>
          <p:cNvSpPr>
            <a:spLocks noGrp="1"/>
          </p:cNvSpPr>
          <p:nvPr>
            <p:ph type="title"/>
          </p:nvPr>
        </p:nvSpPr>
        <p:spPr/>
        <p:txBody>
          <a:bodyPr/>
          <a:lstStyle/>
          <a:p>
            <a:r>
              <a:rPr lang="en-GB" dirty="0">
                <a:latin typeface="Outfit"/>
              </a:rPr>
              <a:t>Discussion</a:t>
            </a:r>
            <a:endParaRPr lang="en-US" dirty="0"/>
          </a:p>
        </p:txBody>
      </p:sp>
    </p:spTree>
    <p:extLst>
      <p:ext uri="{BB962C8B-B14F-4D97-AF65-F5344CB8AC3E}">
        <p14:creationId xmlns:p14="http://schemas.microsoft.com/office/powerpoint/2010/main" val="208684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ating globe showing Eastern Hemisphere">
            <a:extLst>
              <a:ext uri="{FF2B5EF4-FFF2-40B4-BE49-F238E27FC236}">
                <a16:creationId xmlns:a16="http://schemas.microsoft.com/office/drawing/2014/main" id="{A78F3663-7376-51C5-D36F-31248DEEF05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20" b="90000" l="10000" r="90000">
                        <a14:foregroundMark x1="31540" y1="17240" x2="39220" y2="11300"/>
                        <a14:foregroundMark x1="39220" y1="11300" x2="34520" y2="16840"/>
                        <a14:foregroundMark x1="52800" y1="8720" x2="59700" y2="10200"/>
                        <a14:foregroundMark x1="55900" y1="9260" x2="57940" y2="9920"/>
                      </a14:backgroundRemoval>
                    </a14:imgEffect>
                  </a14:imgLayer>
                </a14:imgProps>
              </a:ext>
            </a:extLst>
          </a:blip>
          <a:stretch>
            <a:fillRect/>
          </a:stretch>
        </p:blipFill>
        <p:spPr>
          <a:xfrm>
            <a:off x="3600448" y="221454"/>
            <a:ext cx="11688154" cy="11688154"/>
          </a:xfrm>
          <a:prstGeom prst="rect">
            <a:avLst/>
          </a:prstGeom>
        </p:spPr>
      </p:pic>
      <p:sp>
        <p:nvSpPr>
          <p:cNvPr id="4" name="Rectangle: Rounded Corners 3">
            <a:extLst>
              <a:ext uri="{FF2B5EF4-FFF2-40B4-BE49-F238E27FC236}">
                <a16:creationId xmlns:a16="http://schemas.microsoft.com/office/drawing/2014/main" id="{420DC192-4091-BEE0-84C7-4C73E38A20F5}"/>
              </a:ext>
            </a:extLst>
          </p:cNvPr>
          <p:cNvSpPr/>
          <p:nvPr/>
        </p:nvSpPr>
        <p:spPr>
          <a:xfrm>
            <a:off x="594573" y="472181"/>
            <a:ext cx="7222328" cy="1163280"/>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pitchFamily="2" charset="0"/>
              </a:rPr>
              <a:t> What is your view of the world? </a:t>
            </a:r>
          </a:p>
        </p:txBody>
      </p:sp>
      <p:sp>
        <p:nvSpPr>
          <p:cNvPr id="5" name="Rectangle: Rounded Corners 3">
            <a:extLst>
              <a:ext uri="{FF2B5EF4-FFF2-40B4-BE49-F238E27FC236}">
                <a16:creationId xmlns:a16="http://schemas.microsoft.com/office/drawing/2014/main" id="{5D9A054D-BAAC-80DE-E81E-773294C71F81}"/>
              </a:ext>
            </a:extLst>
          </p:cNvPr>
          <p:cNvSpPr/>
          <p:nvPr/>
        </p:nvSpPr>
        <p:spPr>
          <a:xfrm>
            <a:off x="594573" y="1856915"/>
            <a:ext cx="7222328" cy="1163280"/>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pitchFamily="2" charset="0"/>
              </a:rPr>
              <a:t> How do you see things? </a:t>
            </a:r>
          </a:p>
        </p:txBody>
      </p:sp>
      <p:sp>
        <p:nvSpPr>
          <p:cNvPr id="6" name="Rectangle: Rounded Corners 3">
            <a:extLst>
              <a:ext uri="{FF2B5EF4-FFF2-40B4-BE49-F238E27FC236}">
                <a16:creationId xmlns:a16="http://schemas.microsoft.com/office/drawing/2014/main" id="{CB3E857E-C21B-027B-F6A5-0BFFDE9EC3E1}"/>
              </a:ext>
            </a:extLst>
          </p:cNvPr>
          <p:cNvSpPr/>
          <p:nvPr/>
        </p:nvSpPr>
        <p:spPr>
          <a:xfrm>
            <a:off x="594573" y="3241649"/>
            <a:ext cx="7222328" cy="1170467"/>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t> What makes you who you are?</a:t>
            </a:r>
          </a:p>
        </p:txBody>
      </p:sp>
      <p:sp>
        <p:nvSpPr>
          <p:cNvPr id="7" name="Rectangle: Rounded Corners 3">
            <a:extLst>
              <a:ext uri="{FF2B5EF4-FFF2-40B4-BE49-F238E27FC236}">
                <a16:creationId xmlns:a16="http://schemas.microsoft.com/office/drawing/2014/main" id="{06020558-A19A-F258-71F8-1A35DAFEA0CF}"/>
              </a:ext>
            </a:extLst>
          </p:cNvPr>
          <p:cNvSpPr/>
          <p:nvPr/>
        </p:nvSpPr>
        <p:spPr>
          <a:xfrm>
            <a:off x="594573" y="4581843"/>
            <a:ext cx="7222328" cy="1741638"/>
          </a:xfrm>
          <a:prstGeom prst="roundRect">
            <a:avLst>
              <a:gd name="adj" fmla="val 12088"/>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pitchFamily="2" charset="0"/>
              </a:rPr>
              <a:t> On what do you base your decisions? </a:t>
            </a:r>
          </a:p>
        </p:txBody>
      </p:sp>
    </p:spTree>
    <p:extLst>
      <p:ext uri="{BB962C8B-B14F-4D97-AF65-F5344CB8AC3E}">
        <p14:creationId xmlns:p14="http://schemas.microsoft.com/office/powerpoint/2010/main" val="495422828"/>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5C2AF6-A12C-4D1B-87C5-F23EC22E56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Difference</Template>
  <TotalTime>232</TotalTime>
  <Words>366</Words>
  <Application>Microsoft Macintosh PowerPoint</Application>
  <PresentationFormat>Widescreen</PresentationFormat>
  <Paragraphs>31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431</cp:revision>
  <dcterms:created xsi:type="dcterms:W3CDTF">2024-02-02T13:02:07Z</dcterms:created>
  <dcterms:modified xsi:type="dcterms:W3CDTF">2025-07-16T09:55:52Z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