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393" r:id="rId5"/>
    <p:sldId id="437" r:id="rId6"/>
    <p:sldId id="389" r:id="rId7"/>
    <p:sldId id="394" r:id="rId8"/>
    <p:sldId id="438" r:id="rId9"/>
    <p:sldId id="439" r:id="rId10"/>
    <p:sldId id="458" r:id="rId11"/>
    <p:sldId id="440" r:id="rId12"/>
    <p:sldId id="441" r:id="rId13"/>
    <p:sldId id="411" r:id="rId14"/>
    <p:sldId id="453" r:id="rId15"/>
    <p:sldId id="459" r:id="rId16"/>
    <p:sldId id="454" r:id="rId17"/>
    <p:sldId id="460" r:id="rId18"/>
    <p:sldId id="455" r:id="rId19"/>
    <p:sldId id="443" r:id="rId20"/>
    <p:sldId id="456" r:id="rId21"/>
    <p:sldId id="461" r:id="rId22"/>
    <p:sldId id="446" r:id="rId23"/>
    <p:sldId id="451" r:id="rId24"/>
    <p:sldId id="445" r:id="rId25"/>
    <p:sldId id="462" r:id="rId26"/>
    <p:sldId id="448" r:id="rId27"/>
    <p:sldId id="447" r:id="rId28"/>
    <p:sldId id="463" r:id="rId29"/>
    <p:sldId id="449" r:id="rId30"/>
    <p:sldId id="464" r:id="rId31"/>
    <p:sldId id="457" r:id="rId32"/>
    <p:sldId id="414" r:id="rId33"/>
    <p:sldId id="433" r:id="rId34"/>
    <p:sldId id="434" r:id="rId35"/>
    <p:sldId id="452" r:id="rId36"/>
    <p:sldId id="465" r:id="rId37"/>
    <p:sldId id="406" r:id="rId38"/>
    <p:sldId id="3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A72327"/>
    <a:srgbClr val="4BA0C1"/>
    <a:srgbClr val="549E80"/>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3"/>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31</a:t>
            </a:fld>
            <a:endParaRPr lang="en-US"/>
          </a:p>
        </p:txBody>
      </p:sp>
    </p:spTree>
    <p:extLst>
      <p:ext uri="{BB962C8B-B14F-4D97-AF65-F5344CB8AC3E}">
        <p14:creationId xmlns:p14="http://schemas.microsoft.com/office/powerpoint/2010/main" val="29735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84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ntern with a candle in the snow&#10;&#10;AI-generated content may be incorrect.">
            <a:extLst>
              <a:ext uri="{FF2B5EF4-FFF2-40B4-BE49-F238E27FC236}">
                <a16:creationId xmlns:a16="http://schemas.microsoft.com/office/drawing/2014/main" id="{2B3D3288-AC1D-40E7-B096-9387636AB64C}"/>
              </a:ext>
            </a:extLst>
          </p:cNvPr>
          <p:cNvPicPr>
            <a:picLocks noChangeAspect="1"/>
          </p:cNvPicPr>
          <p:nvPr/>
        </p:nvPicPr>
        <p:blipFill>
          <a:blip r:embed="rId2"/>
          <a:srcRect l="29689" r="7879"/>
          <a:stretch>
            <a:fillRect/>
          </a:stretch>
        </p:blipFill>
        <p:spPr>
          <a:xfrm>
            <a:off x="5715000" y="-26106"/>
            <a:ext cx="6477000" cy="6884106"/>
          </a:xfrm>
          <a:prstGeom prst="rect">
            <a:avLst/>
          </a:prstGeom>
        </p:spPr>
      </p:pic>
      <p:sp>
        <p:nvSpPr>
          <p:cNvPr id="3" name="Rectangle: Rounded Corners 3">
            <a:extLst>
              <a:ext uri="{FF2B5EF4-FFF2-40B4-BE49-F238E27FC236}">
                <a16:creationId xmlns:a16="http://schemas.microsoft.com/office/drawing/2014/main" id="{AA3A8571-0F4C-A164-DBF0-F6F45FF7308C}"/>
              </a:ext>
            </a:extLst>
          </p:cNvPr>
          <p:cNvSpPr/>
          <p:nvPr/>
        </p:nvSpPr>
        <p:spPr>
          <a:xfrm>
            <a:off x="649704" y="620679"/>
            <a:ext cx="7026442" cy="289835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Why do you think people use the words ‘dark’ and ‘light’ to talk about hard times and hopeful times?</a:t>
            </a:r>
          </a:p>
        </p:txBody>
      </p:sp>
      <p:sp>
        <p:nvSpPr>
          <p:cNvPr id="4" name="Rectangle: Rounded Corners 3">
            <a:extLst>
              <a:ext uri="{FF2B5EF4-FFF2-40B4-BE49-F238E27FC236}">
                <a16:creationId xmlns:a16="http://schemas.microsoft.com/office/drawing/2014/main" id="{0CC2D0B7-E730-44BB-8379-55D735CD0496}"/>
              </a:ext>
            </a:extLst>
          </p:cNvPr>
          <p:cNvSpPr/>
          <p:nvPr/>
        </p:nvSpPr>
        <p:spPr>
          <a:xfrm>
            <a:off x="649702" y="3786648"/>
            <a:ext cx="7026442"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Have you ever had a time when you felt like you were in the ‘dark’ – maybe confused, sad, or worried? </a:t>
            </a:r>
          </a:p>
        </p:txBody>
      </p:sp>
    </p:spTree>
    <p:extLst>
      <p:ext uri="{BB962C8B-B14F-4D97-AF65-F5344CB8AC3E}">
        <p14:creationId xmlns:p14="http://schemas.microsoft.com/office/powerpoint/2010/main" val="569924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A580-DAC5-0579-2427-9295236BFC99}"/>
            </a:ext>
          </a:extLst>
        </p:cNvPr>
        <p:cNvGrpSpPr/>
        <p:nvPr/>
      </p:nvGrpSpPr>
      <p:grpSpPr>
        <a:xfrm>
          <a:off x="0" y="0"/>
          <a:ext cx="0" cy="0"/>
          <a:chOff x="0" y="0"/>
          <a:chExt cx="0" cy="0"/>
        </a:xfrm>
      </p:grpSpPr>
      <p:pic>
        <p:nvPicPr>
          <p:cNvPr id="7" name="Picture 6" descr="A lantern with a candle in the snow&#10;&#10;AI-generated content may be incorrect.">
            <a:extLst>
              <a:ext uri="{FF2B5EF4-FFF2-40B4-BE49-F238E27FC236}">
                <a16:creationId xmlns:a16="http://schemas.microsoft.com/office/drawing/2014/main" id="{67668AA8-0182-035F-0A59-9F6F6E0CEA83}"/>
              </a:ext>
            </a:extLst>
          </p:cNvPr>
          <p:cNvPicPr>
            <a:picLocks noChangeAspect="1"/>
          </p:cNvPicPr>
          <p:nvPr/>
        </p:nvPicPr>
        <p:blipFill>
          <a:blip r:embed="rId2"/>
          <a:srcRect l="29689" r="7879"/>
          <a:stretch>
            <a:fillRect/>
          </a:stretch>
        </p:blipFill>
        <p:spPr>
          <a:xfrm>
            <a:off x="5715000" y="-26106"/>
            <a:ext cx="6477000" cy="6884106"/>
          </a:xfrm>
          <a:prstGeom prst="rect">
            <a:avLst/>
          </a:prstGeom>
        </p:spPr>
      </p:pic>
      <p:sp>
        <p:nvSpPr>
          <p:cNvPr id="5" name="Rectangle: Rounded Corners 3">
            <a:extLst>
              <a:ext uri="{FF2B5EF4-FFF2-40B4-BE49-F238E27FC236}">
                <a16:creationId xmlns:a16="http://schemas.microsoft.com/office/drawing/2014/main" id="{FED29952-A105-04DB-D3E0-45F87A296B48}"/>
              </a:ext>
            </a:extLst>
          </p:cNvPr>
          <p:cNvSpPr/>
          <p:nvPr/>
        </p:nvSpPr>
        <p:spPr>
          <a:xfrm>
            <a:off x="649702" y="769000"/>
            <a:ext cx="7026443"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helped you feel better again?</a:t>
            </a:r>
          </a:p>
        </p:txBody>
      </p:sp>
      <p:sp>
        <p:nvSpPr>
          <p:cNvPr id="6" name="Rectangle: Rounded Corners 3">
            <a:extLst>
              <a:ext uri="{FF2B5EF4-FFF2-40B4-BE49-F238E27FC236}">
                <a16:creationId xmlns:a16="http://schemas.microsoft.com/office/drawing/2014/main" id="{B796D41E-123E-6236-7EE9-D73FC9D53B84}"/>
              </a:ext>
            </a:extLst>
          </p:cNvPr>
          <p:cNvSpPr/>
          <p:nvPr/>
        </p:nvSpPr>
        <p:spPr>
          <a:xfrm>
            <a:off x="649704" y="2165948"/>
            <a:ext cx="7026441"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‘light’ mean to you when you’re going through something difficult?</a:t>
            </a:r>
          </a:p>
        </p:txBody>
      </p:sp>
    </p:spTree>
    <p:extLst>
      <p:ext uri="{BB962C8B-B14F-4D97-AF65-F5344CB8AC3E}">
        <p14:creationId xmlns:p14="http://schemas.microsoft.com/office/powerpoint/2010/main" val="285923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rabbit&#10;&#10;Description automatically generated">
            <a:extLst>
              <a:ext uri="{FF2B5EF4-FFF2-40B4-BE49-F238E27FC236}">
                <a16:creationId xmlns:a16="http://schemas.microsoft.com/office/drawing/2014/main" id="{6BD84314-BFBB-8BD9-3703-DD2DEA3B908A}"/>
              </a:ext>
            </a:extLst>
          </p:cNvPr>
          <p:cNvPicPr>
            <a:picLocks noChangeAspect="1"/>
          </p:cNvPicPr>
          <p:nvPr/>
        </p:nvPicPr>
        <p:blipFill>
          <a:blip r:embed="rId2"/>
          <a:stretch>
            <a:fillRect/>
          </a:stretch>
        </p:blipFill>
        <p:spPr>
          <a:xfrm>
            <a:off x="6737685" y="-63917"/>
            <a:ext cx="5454316" cy="6921918"/>
          </a:xfrm>
          <a:prstGeom prst="rect">
            <a:avLst/>
          </a:prstGeom>
        </p:spPr>
      </p:pic>
      <p:sp>
        <p:nvSpPr>
          <p:cNvPr id="3" name="Rectangle: Rounded Corners 3">
            <a:extLst>
              <a:ext uri="{FF2B5EF4-FFF2-40B4-BE49-F238E27FC236}">
                <a16:creationId xmlns:a16="http://schemas.microsoft.com/office/drawing/2014/main" id="{FF56CEC1-3A29-3843-37FB-693623B3D32D}"/>
              </a:ext>
            </a:extLst>
          </p:cNvPr>
          <p:cNvSpPr/>
          <p:nvPr/>
        </p:nvSpPr>
        <p:spPr>
          <a:xfrm>
            <a:off x="594573" y="2369401"/>
            <a:ext cx="6660469"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challenges did the creature face? </a:t>
            </a:r>
          </a:p>
        </p:txBody>
      </p:sp>
      <p:sp>
        <p:nvSpPr>
          <p:cNvPr id="4" name="Rectangle: Rounded Corners 3">
            <a:extLst>
              <a:ext uri="{FF2B5EF4-FFF2-40B4-BE49-F238E27FC236}">
                <a16:creationId xmlns:a16="http://schemas.microsoft.com/office/drawing/2014/main" id="{434651E8-F9A7-1684-9374-92B22B9C12E8}"/>
              </a:ext>
            </a:extLst>
          </p:cNvPr>
          <p:cNvSpPr/>
          <p:nvPr/>
        </p:nvSpPr>
        <p:spPr>
          <a:xfrm>
            <a:off x="594573" y="4360650"/>
            <a:ext cx="6660469"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did they respond?</a:t>
            </a:r>
          </a:p>
        </p:txBody>
      </p:sp>
      <p:sp>
        <p:nvSpPr>
          <p:cNvPr id="6" name="Title 1">
            <a:extLst>
              <a:ext uri="{FF2B5EF4-FFF2-40B4-BE49-F238E27FC236}">
                <a16:creationId xmlns:a16="http://schemas.microsoft.com/office/drawing/2014/main" id="{F7ECE1CF-647D-89B1-9430-5147B755B4CA}"/>
              </a:ext>
            </a:extLst>
          </p:cNvPr>
          <p:cNvSpPr txBox="1">
            <a:spLocks/>
          </p:cNvSpPr>
          <p:nvPr/>
        </p:nvSpPr>
        <p:spPr>
          <a:xfrm>
            <a:off x="675111" y="284673"/>
            <a:ext cx="5454316" cy="16666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Darkness leading to light</a:t>
            </a:r>
          </a:p>
        </p:txBody>
      </p:sp>
    </p:spTree>
    <p:extLst>
      <p:ext uri="{BB962C8B-B14F-4D97-AF65-F5344CB8AC3E}">
        <p14:creationId xmlns:p14="http://schemas.microsoft.com/office/powerpoint/2010/main" val="93494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D7864-2EF7-6DC1-1171-75F688624539}"/>
            </a:ext>
          </a:extLst>
        </p:cNvPr>
        <p:cNvGrpSpPr/>
        <p:nvPr/>
      </p:nvGrpSpPr>
      <p:grpSpPr>
        <a:xfrm>
          <a:off x="0" y="0"/>
          <a:ext cx="0" cy="0"/>
          <a:chOff x="0" y="0"/>
          <a:chExt cx="0" cy="0"/>
        </a:xfrm>
      </p:grpSpPr>
      <p:pic>
        <p:nvPicPr>
          <p:cNvPr id="2" name="Picture 1" descr="A poster of a rabbit&#10;&#10;Description automatically generated">
            <a:extLst>
              <a:ext uri="{FF2B5EF4-FFF2-40B4-BE49-F238E27FC236}">
                <a16:creationId xmlns:a16="http://schemas.microsoft.com/office/drawing/2014/main" id="{964CBA61-75D1-7E3F-19FC-50D886EA1A7B}"/>
              </a:ext>
            </a:extLst>
          </p:cNvPr>
          <p:cNvPicPr>
            <a:picLocks noChangeAspect="1"/>
          </p:cNvPicPr>
          <p:nvPr/>
        </p:nvPicPr>
        <p:blipFill>
          <a:blip r:embed="rId2"/>
          <a:stretch>
            <a:fillRect/>
          </a:stretch>
        </p:blipFill>
        <p:spPr>
          <a:xfrm>
            <a:off x="6737685" y="-63917"/>
            <a:ext cx="5454316" cy="6921918"/>
          </a:xfrm>
          <a:prstGeom prst="rect">
            <a:avLst/>
          </a:prstGeom>
        </p:spPr>
      </p:pic>
      <p:sp>
        <p:nvSpPr>
          <p:cNvPr id="5" name="Rectangle: Rounded Corners 3">
            <a:extLst>
              <a:ext uri="{FF2B5EF4-FFF2-40B4-BE49-F238E27FC236}">
                <a16:creationId xmlns:a16="http://schemas.microsoft.com/office/drawing/2014/main" id="{C21F892D-E483-1D94-8D2D-BD35F1FA4C34}"/>
              </a:ext>
            </a:extLst>
          </p:cNvPr>
          <p:cNvSpPr/>
          <p:nvPr/>
        </p:nvSpPr>
        <p:spPr>
          <a:xfrm>
            <a:off x="594573" y="892681"/>
            <a:ext cx="6564216"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 you think the ‘light’ was for the creature?</a:t>
            </a:r>
          </a:p>
        </p:txBody>
      </p:sp>
      <p:sp>
        <p:nvSpPr>
          <p:cNvPr id="7" name="Rectangle: Rounded Corners 3">
            <a:extLst>
              <a:ext uri="{FF2B5EF4-FFF2-40B4-BE49-F238E27FC236}">
                <a16:creationId xmlns:a16="http://schemas.microsoft.com/office/drawing/2014/main" id="{4A23FAD3-2E92-4E8A-359C-B44F885546BA}"/>
              </a:ext>
            </a:extLst>
          </p:cNvPr>
          <p:cNvSpPr/>
          <p:nvPr/>
        </p:nvSpPr>
        <p:spPr>
          <a:xfrm>
            <a:off x="594573" y="2879330"/>
            <a:ext cx="6564216"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helped keep them going?</a:t>
            </a:r>
          </a:p>
        </p:txBody>
      </p:sp>
    </p:spTree>
    <p:extLst>
      <p:ext uri="{BB962C8B-B14F-4D97-AF65-F5344CB8AC3E}">
        <p14:creationId xmlns:p14="http://schemas.microsoft.com/office/powerpoint/2010/main" val="19815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sitting in a tree&#10;&#10;AI-generated content may be incorrect.">
            <a:extLst>
              <a:ext uri="{FF2B5EF4-FFF2-40B4-BE49-F238E27FC236}">
                <a16:creationId xmlns:a16="http://schemas.microsoft.com/office/drawing/2014/main" id="{F4769B1B-207B-968B-4D45-57C0D40440D4}"/>
              </a:ext>
            </a:extLst>
          </p:cNvPr>
          <p:cNvPicPr>
            <a:picLocks noChangeAspect="1"/>
          </p:cNvPicPr>
          <p:nvPr/>
        </p:nvPicPr>
        <p:blipFill>
          <a:blip r:embed="rId2"/>
          <a:srcRect l="15051" r="18686"/>
          <a:stretch>
            <a:fillRect/>
          </a:stretch>
        </p:blipFill>
        <p:spPr>
          <a:xfrm>
            <a:off x="5835316" y="-22547"/>
            <a:ext cx="6356683" cy="6892980"/>
          </a:xfrm>
          <a:prstGeom prst="rect">
            <a:avLst/>
          </a:prstGeom>
        </p:spPr>
      </p:pic>
      <p:sp>
        <p:nvSpPr>
          <p:cNvPr id="3" name="Rectangle: Rounded Corners 3">
            <a:extLst>
              <a:ext uri="{FF2B5EF4-FFF2-40B4-BE49-F238E27FC236}">
                <a16:creationId xmlns:a16="http://schemas.microsoft.com/office/drawing/2014/main" id="{C5D8A13F-DC4E-5FEA-2690-EA4E16C27551}"/>
              </a:ext>
            </a:extLst>
          </p:cNvPr>
          <p:cNvSpPr/>
          <p:nvPr/>
        </p:nvSpPr>
        <p:spPr>
          <a:xfrm>
            <a:off x="649704" y="633131"/>
            <a:ext cx="7026442"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can we be a ‘light’ for someone else when they’re going through a hard time?</a:t>
            </a:r>
          </a:p>
        </p:txBody>
      </p:sp>
      <p:sp>
        <p:nvSpPr>
          <p:cNvPr id="4" name="Rectangle: Rounded Corners 3">
            <a:extLst>
              <a:ext uri="{FF2B5EF4-FFF2-40B4-BE49-F238E27FC236}">
                <a16:creationId xmlns:a16="http://schemas.microsoft.com/office/drawing/2014/main" id="{1EBFF9E0-9132-2893-97D2-FF620F95A152}"/>
              </a:ext>
            </a:extLst>
          </p:cNvPr>
          <p:cNvSpPr/>
          <p:nvPr/>
        </p:nvSpPr>
        <p:spPr>
          <a:xfrm>
            <a:off x="649702" y="3292767"/>
            <a:ext cx="7026442"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can we learn from hard times that can help us grow stronger or wiser?</a:t>
            </a:r>
          </a:p>
        </p:txBody>
      </p:sp>
    </p:spTree>
    <p:extLst>
      <p:ext uri="{BB962C8B-B14F-4D97-AF65-F5344CB8AC3E}">
        <p14:creationId xmlns:p14="http://schemas.microsoft.com/office/powerpoint/2010/main" val="201302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AC3C1C0-7D73-1E4C-551D-D83D6042EC54}"/>
              </a:ext>
            </a:extLst>
          </p:cNvPr>
          <p:cNvPicPr>
            <a:picLocks noChangeAspect="1"/>
          </p:cNvPicPr>
          <p:nvPr/>
        </p:nvPicPr>
        <p:blipFill>
          <a:blip r:embed="rId2"/>
          <a:srcRect t="8271" r="2" b="8274"/>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descr="7,100+ Peace Demonstration Stock Illustrations, Royalty-Free Vector  Graphics &amp; Clip Art - iStock | Protest, Peace protest, Riot">
            <a:extLst>
              <a:ext uri="{FF2B5EF4-FFF2-40B4-BE49-F238E27FC236}">
                <a16:creationId xmlns:a16="http://schemas.microsoft.com/office/drawing/2014/main" id="{3605E2A6-CFEC-F31C-304D-6ADB4C551A4D}"/>
              </a:ext>
            </a:extLst>
          </p:cNvPr>
          <p:cNvPicPr>
            <a:picLocks noChangeAspect="1"/>
          </p:cNvPicPr>
          <p:nvPr/>
        </p:nvPicPr>
        <p:blipFill>
          <a:blip r:embed="rId3"/>
          <a:stretch>
            <a:fillRect/>
          </a:stretch>
        </p:blipFill>
        <p:spPr>
          <a:xfrm>
            <a:off x="6580433" y="0"/>
            <a:ext cx="5966805" cy="4314825"/>
          </a:xfrm>
          <a:prstGeom prst="rect">
            <a:avLst/>
          </a:prstGeom>
        </p:spPr>
      </p:pic>
      <p:pic>
        <p:nvPicPr>
          <p:cNvPr id="5" name="Picture 4" descr="23,200+ Peace Protest Stock Illustrations, Royalty-Free Vector Graphics &amp;  Clip Art - iStock | Children peace protest, Vintage peace protest">
            <a:extLst>
              <a:ext uri="{FF2B5EF4-FFF2-40B4-BE49-F238E27FC236}">
                <a16:creationId xmlns:a16="http://schemas.microsoft.com/office/drawing/2014/main" id="{5A3ECAD6-CC0F-014B-EC32-5114ED1BBAAC}"/>
              </a:ext>
            </a:extLst>
          </p:cNvPr>
          <p:cNvPicPr>
            <a:picLocks noChangeAspect="1"/>
          </p:cNvPicPr>
          <p:nvPr/>
        </p:nvPicPr>
        <p:blipFill>
          <a:blip r:embed="rId4"/>
          <a:srcRect t="-372" b="8659"/>
          <a:stretch>
            <a:fillRect/>
          </a:stretch>
        </p:blipFill>
        <p:spPr>
          <a:xfrm>
            <a:off x="0" y="3740150"/>
            <a:ext cx="6581775" cy="3127378"/>
          </a:xfrm>
          <a:prstGeom prst="rect">
            <a:avLst/>
          </a:prstGeom>
        </p:spPr>
      </p:pic>
      <p:pic>
        <p:nvPicPr>
          <p:cNvPr id="6" name="Picture 5" descr="560+ Graffiti Art And Protest In Politics Stock Photos, Pictures &amp;  Royalty-Free Images - iStock">
            <a:extLst>
              <a:ext uri="{FF2B5EF4-FFF2-40B4-BE49-F238E27FC236}">
                <a16:creationId xmlns:a16="http://schemas.microsoft.com/office/drawing/2014/main" id="{3894ACA6-6082-FDCB-2242-B83432722927}"/>
              </a:ext>
            </a:extLst>
          </p:cNvPr>
          <p:cNvPicPr>
            <a:picLocks noChangeAspect="1"/>
          </p:cNvPicPr>
          <p:nvPr/>
        </p:nvPicPr>
        <p:blipFill>
          <a:blip r:embed="rId5"/>
          <a:stretch>
            <a:fillRect/>
          </a:stretch>
        </p:blipFill>
        <p:spPr>
          <a:xfrm>
            <a:off x="6580433" y="3740150"/>
            <a:ext cx="5966805" cy="3291020"/>
          </a:xfrm>
          <a:prstGeom prst="rect">
            <a:avLst/>
          </a:prstGeom>
        </p:spPr>
      </p:pic>
      <p:sp>
        <p:nvSpPr>
          <p:cNvPr id="7" name="Rectangle: Rounded Corners 3">
            <a:extLst>
              <a:ext uri="{FF2B5EF4-FFF2-40B4-BE49-F238E27FC236}">
                <a16:creationId xmlns:a16="http://schemas.microsoft.com/office/drawing/2014/main" id="{3A26DDCC-F60D-7F44-750A-159C93878E39}"/>
              </a:ext>
            </a:extLst>
          </p:cNvPr>
          <p:cNvSpPr/>
          <p:nvPr/>
        </p:nvSpPr>
        <p:spPr>
          <a:xfrm>
            <a:off x="307032" y="207997"/>
            <a:ext cx="3182126" cy="9938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200" dirty="0">
                <a:latin typeface="Outfit"/>
              </a:rPr>
              <a:t>What do you see?</a:t>
            </a:r>
          </a:p>
        </p:txBody>
      </p:sp>
      <p:sp>
        <p:nvSpPr>
          <p:cNvPr id="8" name="Rectangle: Rounded Corners 3">
            <a:extLst>
              <a:ext uri="{FF2B5EF4-FFF2-40B4-BE49-F238E27FC236}">
                <a16:creationId xmlns:a16="http://schemas.microsoft.com/office/drawing/2014/main" id="{BA04A0D3-C181-3535-5A04-8B68A3DA7D24}"/>
              </a:ext>
            </a:extLst>
          </p:cNvPr>
          <p:cNvSpPr/>
          <p:nvPr/>
        </p:nvSpPr>
        <p:spPr>
          <a:xfrm>
            <a:off x="9079857" y="195966"/>
            <a:ext cx="3092116" cy="9938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200" dirty="0">
                <a:latin typeface="Outfit"/>
              </a:rPr>
              <a:t>What do you think?</a:t>
            </a:r>
          </a:p>
        </p:txBody>
      </p:sp>
      <p:sp>
        <p:nvSpPr>
          <p:cNvPr id="9" name="Rectangle: Rounded Corners 3">
            <a:extLst>
              <a:ext uri="{FF2B5EF4-FFF2-40B4-BE49-F238E27FC236}">
                <a16:creationId xmlns:a16="http://schemas.microsoft.com/office/drawing/2014/main" id="{CBDFED26-992B-7B91-9714-88C3FCE97F81}"/>
              </a:ext>
            </a:extLst>
          </p:cNvPr>
          <p:cNvSpPr/>
          <p:nvPr/>
        </p:nvSpPr>
        <p:spPr>
          <a:xfrm>
            <a:off x="307031" y="5598145"/>
            <a:ext cx="3506979" cy="9938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200" dirty="0">
                <a:latin typeface="Outfit"/>
              </a:rPr>
              <a:t>What do you know?</a:t>
            </a:r>
          </a:p>
        </p:txBody>
      </p:sp>
      <p:sp>
        <p:nvSpPr>
          <p:cNvPr id="10" name="Rectangle: Rounded Corners 3">
            <a:extLst>
              <a:ext uri="{FF2B5EF4-FFF2-40B4-BE49-F238E27FC236}">
                <a16:creationId xmlns:a16="http://schemas.microsoft.com/office/drawing/2014/main" id="{A3035C4E-00E4-7A2E-946F-A6308B4E4103}"/>
              </a:ext>
            </a:extLst>
          </p:cNvPr>
          <p:cNvSpPr/>
          <p:nvPr/>
        </p:nvSpPr>
        <p:spPr>
          <a:xfrm>
            <a:off x="7752348" y="5598145"/>
            <a:ext cx="4439652" cy="9938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200" dirty="0">
                <a:latin typeface="Outfit"/>
              </a:rPr>
              <a:t>What do you want to know?</a:t>
            </a:r>
          </a:p>
        </p:txBody>
      </p:sp>
    </p:spTree>
    <p:extLst>
      <p:ext uri="{BB962C8B-B14F-4D97-AF65-F5344CB8AC3E}">
        <p14:creationId xmlns:p14="http://schemas.microsoft.com/office/powerpoint/2010/main" val="94194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2C7B601-DD78-B189-823B-90E4A5B7A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237" y="0"/>
            <a:ext cx="8349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
            <a:extLst>
              <a:ext uri="{FF2B5EF4-FFF2-40B4-BE49-F238E27FC236}">
                <a16:creationId xmlns:a16="http://schemas.microsoft.com/office/drawing/2014/main" id="{4B681BDA-FE4E-9A45-15E9-EC316E697C8A}"/>
              </a:ext>
            </a:extLst>
          </p:cNvPr>
          <p:cNvSpPr/>
          <p:nvPr/>
        </p:nvSpPr>
        <p:spPr>
          <a:xfrm>
            <a:off x="594574" y="600339"/>
            <a:ext cx="5601690"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are some ways people can express their opinions peacefully? </a:t>
            </a:r>
          </a:p>
        </p:txBody>
      </p:sp>
      <p:sp>
        <p:nvSpPr>
          <p:cNvPr id="4" name="Rectangle: Rounded Corners 3">
            <a:extLst>
              <a:ext uri="{FF2B5EF4-FFF2-40B4-BE49-F238E27FC236}">
                <a16:creationId xmlns:a16="http://schemas.microsoft.com/office/drawing/2014/main" id="{CF2B10F2-127F-0E4B-7E6B-B3A06EC98204}"/>
              </a:ext>
            </a:extLst>
          </p:cNvPr>
          <p:cNvSpPr/>
          <p:nvPr/>
        </p:nvSpPr>
        <p:spPr>
          <a:xfrm>
            <a:off x="594574" y="3141303"/>
            <a:ext cx="560169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Why do people have peaceful protests? </a:t>
            </a:r>
          </a:p>
        </p:txBody>
      </p:sp>
    </p:spTree>
    <p:extLst>
      <p:ext uri="{BB962C8B-B14F-4D97-AF65-F5344CB8AC3E}">
        <p14:creationId xmlns:p14="http://schemas.microsoft.com/office/powerpoint/2010/main" val="1544851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D6F0-E891-17E2-0AD4-FB52CB3FD10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873BB66-1ABC-6E58-EE37-E4237E007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237" y="0"/>
            <a:ext cx="8349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3">
            <a:extLst>
              <a:ext uri="{FF2B5EF4-FFF2-40B4-BE49-F238E27FC236}">
                <a16:creationId xmlns:a16="http://schemas.microsoft.com/office/drawing/2014/main" id="{C392DB40-CC08-6E8F-39FC-278CCE4C14F0}"/>
              </a:ext>
            </a:extLst>
          </p:cNvPr>
          <p:cNvSpPr/>
          <p:nvPr/>
        </p:nvSpPr>
        <p:spPr>
          <a:xfrm>
            <a:off x="594573" y="755114"/>
            <a:ext cx="5601690"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peaceful protests help make changes in society? </a:t>
            </a:r>
          </a:p>
        </p:txBody>
      </p:sp>
    </p:spTree>
    <p:extLst>
      <p:ext uri="{BB962C8B-B14F-4D97-AF65-F5344CB8AC3E}">
        <p14:creationId xmlns:p14="http://schemas.microsoft.com/office/powerpoint/2010/main" val="273717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ABCD-6D55-131F-6989-624723CF03C8}"/>
              </a:ext>
            </a:extLst>
          </p:cNvPr>
          <p:cNvSpPr txBox="1">
            <a:spLocks/>
          </p:cNvSpPr>
          <p:nvPr/>
        </p:nvSpPr>
        <p:spPr>
          <a:xfrm>
            <a:off x="675111" y="561781"/>
            <a:ext cx="4871447" cy="156966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00000"/>
              </a:lnSpc>
            </a:pPr>
            <a:r>
              <a:rPr lang="en-US" sz="4800" dirty="0"/>
              <a:t>Gandhi’s Salt </a:t>
            </a:r>
            <a:br>
              <a:rPr lang="en-US" sz="4800" dirty="0"/>
            </a:br>
            <a:r>
              <a:rPr lang="en-US" sz="4800" dirty="0"/>
              <a:t>March</a:t>
            </a:r>
            <a:endParaRPr lang="en-GB" b="0" dirty="0"/>
          </a:p>
        </p:txBody>
      </p:sp>
      <p:sp>
        <p:nvSpPr>
          <p:cNvPr id="3" name="Text Placeholder 1">
            <a:extLst>
              <a:ext uri="{FF2B5EF4-FFF2-40B4-BE49-F238E27FC236}">
                <a16:creationId xmlns:a16="http://schemas.microsoft.com/office/drawing/2014/main" id="{480FE849-F49B-2706-1E37-2F38B649687D}"/>
              </a:ext>
            </a:extLst>
          </p:cNvPr>
          <p:cNvSpPr>
            <a:spLocks noGrp="1"/>
          </p:cNvSpPr>
          <p:nvPr/>
        </p:nvSpPr>
        <p:spPr>
          <a:xfrm>
            <a:off x="675111" y="2376860"/>
            <a:ext cx="5220363" cy="3723392"/>
          </a:xfrm>
          <a:prstGeom prst="rect">
            <a:avLst/>
          </a:prstGeom>
        </p:spPr>
        <p:txBody>
          <a:bodyPr vert="horz"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Gandhi's Salt March was a peaceful protest in India in 1930. Mahatma Gandhi, a leader who believed in non-violence, wanted to show that the British laws were unfair. At that time, the British controlled India and made a law that Indians couldn't make their own salt—they had to buy it from the British and pay a tax. </a:t>
            </a:r>
          </a:p>
        </p:txBody>
      </p:sp>
      <p:pic>
        <p:nvPicPr>
          <p:cNvPr id="4" name="Picture 3" descr="A group of men walking in white robes&#10;&#10;Description automatically generated">
            <a:extLst>
              <a:ext uri="{FF2B5EF4-FFF2-40B4-BE49-F238E27FC236}">
                <a16:creationId xmlns:a16="http://schemas.microsoft.com/office/drawing/2014/main" id="{1198C931-7BC9-7B54-D22E-DE61707423A4}"/>
              </a:ext>
            </a:extLst>
          </p:cNvPr>
          <p:cNvPicPr>
            <a:picLocks noChangeAspect="1"/>
          </p:cNvPicPr>
          <p:nvPr/>
        </p:nvPicPr>
        <p:blipFill>
          <a:blip r:embed="rId2"/>
          <a:srcRect l="34703" r="-34703"/>
          <a:stretch>
            <a:fillRect/>
          </a:stretch>
        </p:blipFill>
        <p:spPr>
          <a:xfrm>
            <a:off x="6296528" y="0"/>
            <a:ext cx="11224413" cy="6858000"/>
          </a:xfrm>
          <a:prstGeom prst="rect">
            <a:avLst/>
          </a:prstGeom>
        </p:spPr>
      </p:pic>
    </p:spTree>
    <p:extLst>
      <p:ext uri="{BB962C8B-B14F-4D97-AF65-F5344CB8AC3E}">
        <p14:creationId xmlns:p14="http://schemas.microsoft.com/office/powerpoint/2010/main" val="229555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22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4AC8-5105-21A7-D87B-99702F606704}"/>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2079294D-E57B-8F5E-F731-03AB2B930C42}"/>
              </a:ext>
            </a:extLst>
          </p:cNvPr>
          <p:cNvSpPr>
            <a:spLocks noGrp="1"/>
          </p:cNvSpPr>
          <p:nvPr/>
        </p:nvSpPr>
        <p:spPr>
          <a:xfrm>
            <a:off x="675111" y="654654"/>
            <a:ext cx="5220363" cy="4129657"/>
          </a:xfrm>
          <a:prstGeom prst="rect">
            <a:avLst/>
          </a:prstGeom>
        </p:spPr>
        <p:txBody>
          <a:bodyPr vert="horz"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Gandhi thought this was wrong because salt is something everyone needs. So, he and many followers walked 240 miles to the Arabian Sea, where they made their own salt from the seawater. This march of around 60,000 people showed the world that peaceful actions could help bring about change and fight injustice. </a:t>
            </a:r>
          </a:p>
        </p:txBody>
      </p:sp>
      <p:pic>
        <p:nvPicPr>
          <p:cNvPr id="4" name="Picture 3" descr="A group of men walking in white robes&#10;&#10;Description automatically generated">
            <a:extLst>
              <a:ext uri="{FF2B5EF4-FFF2-40B4-BE49-F238E27FC236}">
                <a16:creationId xmlns:a16="http://schemas.microsoft.com/office/drawing/2014/main" id="{B45CCDD6-5CFD-FCB4-9796-EA71B516754E}"/>
              </a:ext>
            </a:extLst>
          </p:cNvPr>
          <p:cNvPicPr>
            <a:picLocks noChangeAspect="1"/>
          </p:cNvPicPr>
          <p:nvPr/>
        </p:nvPicPr>
        <p:blipFill>
          <a:blip r:embed="rId2"/>
          <a:srcRect l="34703" r="-34703"/>
          <a:stretch>
            <a:fillRect/>
          </a:stretch>
        </p:blipFill>
        <p:spPr>
          <a:xfrm>
            <a:off x="6296528" y="0"/>
            <a:ext cx="11224413" cy="6858000"/>
          </a:xfrm>
          <a:prstGeom prst="rect">
            <a:avLst/>
          </a:prstGeom>
        </p:spPr>
      </p:pic>
    </p:spTree>
    <p:extLst>
      <p:ext uri="{BB962C8B-B14F-4D97-AF65-F5344CB8AC3E}">
        <p14:creationId xmlns:p14="http://schemas.microsoft.com/office/powerpoint/2010/main" val="1020783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ABCD-6D55-131F-6989-624723CF03C8}"/>
              </a:ext>
            </a:extLst>
          </p:cNvPr>
          <p:cNvSpPr txBox="1">
            <a:spLocks/>
          </p:cNvSpPr>
          <p:nvPr/>
        </p:nvSpPr>
        <p:spPr>
          <a:xfrm>
            <a:off x="675112" y="594686"/>
            <a:ext cx="4666910" cy="85414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I Have a Dream</a:t>
            </a:r>
            <a:endParaRPr lang="en-GB" b="0" dirty="0"/>
          </a:p>
        </p:txBody>
      </p:sp>
      <p:sp>
        <p:nvSpPr>
          <p:cNvPr id="3" name="Text Placeholder 1">
            <a:extLst>
              <a:ext uri="{FF2B5EF4-FFF2-40B4-BE49-F238E27FC236}">
                <a16:creationId xmlns:a16="http://schemas.microsoft.com/office/drawing/2014/main" id="{480FE849-F49B-2706-1E37-2F38B649687D}"/>
              </a:ext>
            </a:extLst>
          </p:cNvPr>
          <p:cNvSpPr>
            <a:spLocks noGrp="1"/>
          </p:cNvSpPr>
          <p:nvPr/>
        </p:nvSpPr>
        <p:spPr>
          <a:xfrm>
            <a:off x="675111" y="1726479"/>
            <a:ext cx="5220363"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On 28th August 1963, more than 200,000 people gathered around the Lincoln Memorial in Washington, D.C. They were there to protest segregation and demand equal rights for all. Martin Luther King, Jr. made his famous "I have a dream" speech, and the peaceful protest, in large part, sparked a change in the nation, passionately reminding us that all people are created equal.</a:t>
            </a:r>
          </a:p>
          <a:p>
            <a:pPr>
              <a:lnSpc>
                <a:spcPct val="110000"/>
              </a:lnSpc>
            </a:pPr>
            <a:endParaRPr lang="en-GB" dirty="0"/>
          </a:p>
        </p:txBody>
      </p:sp>
      <p:pic>
        <p:nvPicPr>
          <p:cNvPr id="5" name="Picture 4" descr="Martin Luther King's vehement condemnations of U.S. militarism are more ...">
            <a:extLst>
              <a:ext uri="{FF2B5EF4-FFF2-40B4-BE49-F238E27FC236}">
                <a16:creationId xmlns:a16="http://schemas.microsoft.com/office/drawing/2014/main" id="{8B939EF3-B9B6-186F-19E3-935CB92032E0}"/>
              </a:ext>
            </a:extLst>
          </p:cNvPr>
          <p:cNvPicPr>
            <a:picLocks noChangeAspect="1"/>
          </p:cNvPicPr>
          <p:nvPr/>
        </p:nvPicPr>
        <p:blipFill>
          <a:blip r:embed="rId2"/>
          <a:stretch>
            <a:fillRect/>
          </a:stretch>
        </p:blipFill>
        <p:spPr>
          <a:xfrm>
            <a:off x="6296528" y="0"/>
            <a:ext cx="11323720" cy="6860258"/>
          </a:xfrm>
          <a:prstGeom prst="rect">
            <a:avLst/>
          </a:prstGeom>
        </p:spPr>
      </p:pic>
    </p:spTree>
    <p:extLst>
      <p:ext uri="{BB962C8B-B14F-4D97-AF65-F5344CB8AC3E}">
        <p14:creationId xmlns:p14="http://schemas.microsoft.com/office/powerpoint/2010/main" val="176847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3D6D7-040C-F4AD-86B6-34A766120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CEACE-1E32-7B3B-3F49-3E90F06D08B7}"/>
              </a:ext>
            </a:extLst>
          </p:cNvPr>
          <p:cNvSpPr txBox="1">
            <a:spLocks/>
          </p:cNvSpPr>
          <p:nvPr/>
        </p:nvSpPr>
        <p:spPr>
          <a:xfrm>
            <a:off x="675112" y="479411"/>
            <a:ext cx="4967700" cy="156966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00000"/>
              </a:lnSpc>
            </a:pPr>
            <a:r>
              <a:rPr lang="en-US" sz="4800" dirty="0"/>
              <a:t>The Umbrella </a:t>
            </a:r>
            <a:br>
              <a:rPr lang="en-US" sz="4800" dirty="0"/>
            </a:br>
            <a:r>
              <a:rPr lang="en-US" sz="4800" dirty="0"/>
              <a:t>Movement</a:t>
            </a:r>
            <a:endParaRPr lang="en-GB" b="0" dirty="0"/>
          </a:p>
        </p:txBody>
      </p:sp>
      <p:sp>
        <p:nvSpPr>
          <p:cNvPr id="3" name="Text Placeholder 1">
            <a:extLst>
              <a:ext uri="{FF2B5EF4-FFF2-40B4-BE49-F238E27FC236}">
                <a16:creationId xmlns:a16="http://schemas.microsoft.com/office/drawing/2014/main" id="{A7335958-0CFA-64F6-75BE-B928B21EFF3A}"/>
              </a:ext>
            </a:extLst>
          </p:cNvPr>
          <p:cNvSpPr>
            <a:spLocks noGrp="1"/>
          </p:cNvSpPr>
          <p:nvPr/>
        </p:nvSpPr>
        <p:spPr>
          <a:xfrm>
            <a:off x="675112" y="2315012"/>
            <a:ext cx="4678942"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The Umbrella Movement was a big protest in Hong Kong in 2014. Hundreds of thousands, especially students, wanted to have more freedom to choose their leaders. They were unhappy because they felt the government wasn't listening to them. </a:t>
            </a:r>
          </a:p>
        </p:txBody>
      </p:sp>
      <p:pic>
        <p:nvPicPr>
          <p:cNvPr id="4" name="Picture 3" descr="A group of umbrellas in the air&#10;&#10;AI-generated content may be incorrect.">
            <a:extLst>
              <a:ext uri="{FF2B5EF4-FFF2-40B4-BE49-F238E27FC236}">
                <a16:creationId xmlns:a16="http://schemas.microsoft.com/office/drawing/2014/main" id="{C1E55F0B-C786-17BD-0594-8C1D87574FCA}"/>
              </a:ext>
            </a:extLst>
          </p:cNvPr>
          <p:cNvPicPr>
            <a:picLocks noChangeAspect="1"/>
          </p:cNvPicPr>
          <p:nvPr/>
        </p:nvPicPr>
        <p:blipFill>
          <a:blip r:embed="rId2"/>
          <a:srcRect l="1" t="15115" r="1" b="7333"/>
          <a:stretch>
            <a:fillRect/>
          </a:stretch>
        </p:blipFill>
        <p:spPr>
          <a:xfrm>
            <a:off x="6296528" y="0"/>
            <a:ext cx="5895472" cy="6858000"/>
          </a:xfrm>
          <a:prstGeom prst="rect">
            <a:avLst/>
          </a:prstGeom>
        </p:spPr>
      </p:pic>
    </p:spTree>
    <p:extLst>
      <p:ext uri="{BB962C8B-B14F-4D97-AF65-F5344CB8AC3E}">
        <p14:creationId xmlns:p14="http://schemas.microsoft.com/office/powerpoint/2010/main" val="415976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80FE849-F49B-2706-1E37-2F38B649687D}"/>
              </a:ext>
            </a:extLst>
          </p:cNvPr>
          <p:cNvSpPr>
            <a:spLocks noGrp="1"/>
          </p:cNvSpPr>
          <p:nvPr/>
        </p:nvSpPr>
        <p:spPr>
          <a:xfrm>
            <a:off x="675112" y="415874"/>
            <a:ext cx="4739100" cy="569616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The name "Umbrella Movement" came from the umbrellas people used to protect themselves from tear gas and rain. For many weeks, they gathered peacefully in the streets, holding signs and speaking out for democracy. Although the movement didn’t immediately change the government’s decisions, it showed how important it is for people to stand up for what they believe in peacefully. </a:t>
            </a:r>
          </a:p>
          <a:p>
            <a:pPr>
              <a:lnSpc>
                <a:spcPct val="110000"/>
              </a:lnSpc>
            </a:pPr>
            <a:endParaRPr lang="en-GB" dirty="0"/>
          </a:p>
        </p:txBody>
      </p:sp>
      <p:pic>
        <p:nvPicPr>
          <p:cNvPr id="6" name="Picture 5" descr="A group of umbrellas in the air&#10;&#10;AI-generated content may be incorrect.">
            <a:extLst>
              <a:ext uri="{FF2B5EF4-FFF2-40B4-BE49-F238E27FC236}">
                <a16:creationId xmlns:a16="http://schemas.microsoft.com/office/drawing/2014/main" id="{200DC9CD-E46F-E479-1220-2306FF5DA6C7}"/>
              </a:ext>
            </a:extLst>
          </p:cNvPr>
          <p:cNvPicPr>
            <a:picLocks noChangeAspect="1"/>
          </p:cNvPicPr>
          <p:nvPr/>
        </p:nvPicPr>
        <p:blipFill>
          <a:blip r:embed="rId2"/>
          <a:srcRect l="1" t="15115" r="1" b="7333"/>
          <a:stretch>
            <a:fillRect/>
          </a:stretch>
        </p:blipFill>
        <p:spPr>
          <a:xfrm>
            <a:off x="6296528" y="0"/>
            <a:ext cx="5895472" cy="6858000"/>
          </a:xfrm>
          <a:prstGeom prst="rect">
            <a:avLst/>
          </a:prstGeom>
        </p:spPr>
      </p:pic>
    </p:spTree>
    <p:extLst>
      <p:ext uri="{BB962C8B-B14F-4D97-AF65-F5344CB8AC3E}">
        <p14:creationId xmlns:p14="http://schemas.microsoft.com/office/powerpoint/2010/main" val="400399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ABCD-6D55-131F-6989-624723CF03C8}"/>
              </a:ext>
            </a:extLst>
          </p:cNvPr>
          <p:cNvSpPr txBox="1">
            <a:spLocks/>
          </p:cNvSpPr>
          <p:nvPr/>
        </p:nvSpPr>
        <p:spPr>
          <a:xfrm>
            <a:off x="675111" y="364186"/>
            <a:ext cx="5100047" cy="156966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00000"/>
              </a:lnSpc>
            </a:pPr>
            <a:r>
              <a:rPr lang="en-US" sz="4800" dirty="0"/>
              <a:t>Black Lives Matter</a:t>
            </a:r>
            <a:endParaRPr lang="en-GB" b="0" dirty="0"/>
          </a:p>
        </p:txBody>
      </p:sp>
      <p:sp>
        <p:nvSpPr>
          <p:cNvPr id="3" name="Text Placeholder 1">
            <a:extLst>
              <a:ext uri="{FF2B5EF4-FFF2-40B4-BE49-F238E27FC236}">
                <a16:creationId xmlns:a16="http://schemas.microsoft.com/office/drawing/2014/main" id="{480FE849-F49B-2706-1E37-2F38B649687D}"/>
              </a:ext>
            </a:extLst>
          </p:cNvPr>
          <p:cNvSpPr>
            <a:spLocks noGrp="1"/>
          </p:cNvSpPr>
          <p:nvPr/>
        </p:nvSpPr>
        <p:spPr>
          <a:xfrm>
            <a:off x="675111" y="2158601"/>
            <a:ext cx="5220362"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Black Lives Matter is a movement that began in 2013 to make sure everyone is treated fairly and equally, no matter the colour of their skin. It began because millions of people around the world were deep troubled that Black individuals were being treated unfairly by the police and society. </a:t>
            </a:r>
          </a:p>
          <a:p>
            <a:pPr>
              <a:lnSpc>
                <a:spcPct val="110000"/>
              </a:lnSpc>
            </a:pPr>
            <a:endParaRPr lang="en-GB" dirty="0"/>
          </a:p>
        </p:txBody>
      </p:sp>
      <p:pic>
        <p:nvPicPr>
          <p:cNvPr id="6" name="Picture 5" descr="A group of people holding signs&#10;&#10;Description automatically generated">
            <a:extLst>
              <a:ext uri="{FF2B5EF4-FFF2-40B4-BE49-F238E27FC236}">
                <a16:creationId xmlns:a16="http://schemas.microsoft.com/office/drawing/2014/main" id="{27F604CA-1212-4A90-779B-AF1873E99BAE}"/>
              </a:ext>
            </a:extLst>
          </p:cNvPr>
          <p:cNvPicPr>
            <a:picLocks noChangeAspect="1"/>
          </p:cNvPicPr>
          <p:nvPr/>
        </p:nvPicPr>
        <p:blipFill>
          <a:blip r:embed="rId2"/>
          <a:srcRect l="505" r="2" b="2"/>
          <a:stretch/>
        </p:blipFill>
        <p:spPr>
          <a:xfrm>
            <a:off x="6296528" y="0"/>
            <a:ext cx="10222243" cy="6858000"/>
          </a:xfrm>
          <a:prstGeom prst="rect">
            <a:avLst/>
          </a:prstGeom>
        </p:spPr>
      </p:pic>
    </p:spTree>
    <p:extLst>
      <p:ext uri="{BB962C8B-B14F-4D97-AF65-F5344CB8AC3E}">
        <p14:creationId xmlns:p14="http://schemas.microsoft.com/office/powerpoint/2010/main" val="18971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D0F05-C747-4A83-57D1-C49BB622DC02}"/>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5B1E9DCB-1716-C8D5-E2E5-6179FF07D91A}"/>
              </a:ext>
            </a:extLst>
          </p:cNvPr>
          <p:cNvSpPr>
            <a:spLocks noGrp="1"/>
          </p:cNvSpPr>
          <p:nvPr/>
        </p:nvSpPr>
        <p:spPr>
          <a:xfrm>
            <a:off x="675112" y="625642"/>
            <a:ext cx="5220362"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The movement uses peaceful protests, signs, and social media to spread the message that everyone deserves respect and justice. By standing up for Black lives, people are working to make sure everyone has the same opportunities and is treated with kindness and fairness. </a:t>
            </a:r>
          </a:p>
          <a:p>
            <a:pPr>
              <a:lnSpc>
                <a:spcPct val="110000"/>
              </a:lnSpc>
            </a:pPr>
            <a:endParaRPr lang="en-GB" dirty="0"/>
          </a:p>
          <a:p>
            <a:pPr>
              <a:lnSpc>
                <a:spcPct val="110000"/>
              </a:lnSpc>
            </a:pPr>
            <a:endParaRPr lang="en-GB" dirty="0"/>
          </a:p>
          <a:p>
            <a:pPr>
              <a:lnSpc>
                <a:spcPct val="110000"/>
              </a:lnSpc>
            </a:pPr>
            <a:endParaRPr lang="en-GB" dirty="0"/>
          </a:p>
        </p:txBody>
      </p:sp>
      <p:pic>
        <p:nvPicPr>
          <p:cNvPr id="6" name="Picture 5" descr="A group of people holding signs&#10;&#10;Description automatically generated">
            <a:extLst>
              <a:ext uri="{FF2B5EF4-FFF2-40B4-BE49-F238E27FC236}">
                <a16:creationId xmlns:a16="http://schemas.microsoft.com/office/drawing/2014/main" id="{B3DEDD7B-17B7-AF02-9850-A90865BCADC4}"/>
              </a:ext>
            </a:extLst>
          </p:cNvPr>
          <p:cNvPicPr>
            <a:picLocks noChangeAspect="1"/>
          </p:cNvPicPr>
          <p:nvPr/>
        </p:nvPicPr>
        <p:blipFill>
          <a:blip r:embed="rId2"/>
          <a:srcRect l="505" r="2" b="2"/>
          <a:stretch/>
        </p:blipFill>
        <p:spPr>
          <a:xfrm>
            <a:off x="6296528" y="0"/>
            <a:ext cx="10222243" cy="6858000"/>
          </a:xfrm>
          <a:prstGeom prst="rect">
            <a:avLst/>
          </a:prstGeom>
        </p:spPr>
      </p:pic>
    </p:spTree>
    <p:extLst>
      <p:ext uri="{BB962C8B-B14F-4D97-AF65-F5344CB8AC3E}">
        <p14:creationId xmlns:p14="http://schemas.microsoft.com/office/powerpoint/2010/main" val="309576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ABCD-6D55-131F-6989-624723CF03C8}"/>
              </a:ext>
            </a:extLst>
          </p:cNvPr>
          <p:cNvSpPr txBox="1">
            <a:spLocks/>
          </p:cNvSpPr>
          <p:nvPr/>
        </p:nvSpPr>
        <p:spPr>
          <a:xfrm>
            <a:off x="675112" y="226748"/>
            <a:ext cx="5653500" cy="156966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00000"/>
              </a:lnSpc>
            </a:pPr>
            <a:r>
              <a:rPr lang="en-US" sz="4800" dirty="0"/>
              <a:t>Climate Justice </a:t>
            </a:r>
          </a:p>
          <a:p>
            <a:pPr>
              <a:lnSpc>
                <a:spcPct val="100000"/>
              </a:lnSpc>
            </a:pPr>
            <a:r>
              <a:rPr lang="en-US" sz="4800" dirty="0"/>
              <a:t>Protests</a:t>
            </a:r>
            <a:endParaRPr lang="en-GB" b="0" dirty="0"/>
          </a:p>
        </p:txBody>
      </p:sp>
      <p:sp>
        <p:nvSpPr>
          <p:cNvPr id="3" name="Text Placeholder 1">
            <a:extLst>
              <a:ext uri="{FF2B5EF4-FFF2-40B4-BE49-F238E27FC236}">
                <a16:creationId xmlns:a16="http://schemas.microsoft.com/office/drawing/2014/main" id="{480FE849-F49B-2706-1E37-2F38B649687D}"/>
              </a:ext>
            </a:extLst>
          </p:cNvPr>
          <p:cNvSpPr>
            <a:spLocks noGrp="1"/>
          </p:cNvSpPr>
          <p:nvPr/>
        </p:nvSpPr>
        <p:spPr>
          <a:xfrm>
            <a:off x="675112" y="1950368"/>
            <a:ext cx="5653500"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Climate justice protests are when people come together to ask for help in protecting our planet from climate change. One big event was on 20th September 2019, when about 4 million people around the world took to the streets to show they care about the Earth. This was right before the UN Climate Action Summit, where leaders from many countries met to discuss ways to help our planet. </a:t>
            </a:r>
          </a:p>
        </p:txBody>
      </p:sp>
      <p:pic>
        <p:nvPicPr>
          <p:cNvPr id="4" name="Content Placeholder 3" descr="A group of children holding signs&#10;&#10;Description automatically generated">
            <a:extLst>
              <a:ext uri="{FF2B5EF4-FFF2-40B4-BE49-F238E27FC236}">
                <a16:creationId xmlns:a16="http://schemas.microsoft.com/office/drawing/2014/main" id="{9458D959-E347-3AFF-D4AF-7F667918C731}"/>
              </a:ext>
            </a:extLst>
          </p:cNvPr>
          <p:cNvPicPr>
            <a:picLocks noChangeAspect="1"/>
          </p:cNvPicPr>
          <p:nvPr/>
        </p:nvPicPr>
        <p:blipFill>
          <a:blip r:embed="rId2"/>
          <a:stretch>
            <a:fillRect/>
          </a:stretch>
        </p:blipFill>
        <p:spPr>
          <a:xfrm>
            <a:off x="7138143" y="0"/>
            <a:ext cx="10821178" cy="6858000"/>
          </a:xfrm>
          <a:prstGeom prst="rect">
            <a:avLst/>
          </a:prstGeom>
        </p:spPr>
      </p:pic>
    </p:spTree>
    <p:extLst>
      <p:ext uri="{BB962C8B-B14F-4D97-AF65-F5344CB8AC3E}">
        <p14:creationId xmlns:p14="http://schemas.microsoft.com/office/powerpoint/2010/main" val="6362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99947-5510-27A9-2AB4-27F430D4DA73}"/>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43ED545B-4491-F7AD-8C12-0579DED7F86C}"/>
              </a:ext>
            </a:extLst>
          </p:cNvPr>
          <p:cNvSpPr>
            <a:spLocks noGrp="1"/>
          </p:cNvSpPr>
          <p:nvPr/>
        </p:nvSpPr>
        <p:spPr>
          <a:xfrm>
            <a:off x="675111" y="704631"/>
            <a:ext cx="5894131"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A young girl named Greta Thunberg started the Fridays for Future movement, which encouraged students to skip school and protest for the climate. </a:t>
            </a:r>
          </a:p>
          <a:p>
            <a:pPr>
              <a:lnSpc>
                <a:spcPct val="110000"/>
              </a:lnSpc>
            </a:pPr>
            <a:r>
              <a:rPr lang="en-GB" dirty="0"/>
              <a:t>In March 2019, her movement helped 1.4 million people in over 2,000 cities join the fight for a healthier planet. These protests show how important it is for everyone to work together to protect the Earth for the future. </a:t>
            </a:r>
          </a:p>
        </p:txBody>
      </p:sp>
      <p:pic>
        <p:nvPicPr>
          <p:cNvPr id="4" name="Content Placeholder 3" descr="A group of children holding signs&#10;&#10;Description automatically generated">
            <a:extLst>
              <a:ext uri="{FF2B5EF4-FFF2-40B4-BE49-F238E27FC236}">
                <a16:creationId xmlns:a16="http://schemas.microsoft.com/office/drawing/2014/main" id="{51C9B752-2A56-6167-EE04-9A55BF01A35E}"/>
              </a:ext>
            </a:extLst>
          </p:cNvPr>
          <p:cNvPicPr>
            <a:picLocks noChangeAspect="1"/>
          </p:cNvPicPr>
          <p:nvPr/>
        </p:nvPicPr>
        <p:blipFill>
          <a:blip r:embed="rId2"/>
          <a:stretch>
            <a:fillRect/>
          </a:stretch>
        </p:blipFill>
        <p:spPr>
          <a:xfrm>
            <a:off x="7138143" y="0"/>
            <a:ext cx="10821178" cy="6858000"/>
          </a:xfrm>
          <a:prstGeom prst="rect">
            <a:avLst/>
          </a:prstGeom>
        </p:spPr>
      </p:pic>
    </p:spTree>
    <p:extLst>
      <p:ext uri="{BB962C8B-B14F-4D97-AF65-F5344CB8AC3E}">
        <p14:creationId xmlns:p14="http://schemas.microsoft.com/office/powerpoint/2010/main" val="379953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er eyes closed&#10;&#10;AI-generated content may be incorrect.">
            <a:extLst>
              <a:ext uri="{FF2B5EF4-FFF2-40B4-BE49-F238E27FC236}">
                <a16:creationId xmlns:a16="http://schemas.microsoft.com/office/drawing/2014/main" id="{7AFC3099-95B2-066D-93C9-F777442C26C4}"/>
              </a:ext>
            </a:extLst>
          </p:cNvPr>
          <p:cNvPicPr>
            <a:picLocks noChangeAspect="1"/>
          </p:cNvPicPr>
          <p:nvPr/>
        </p:nvPicPr>
        <p:blipFill>
          <a:blip r:embed="rId2"/>
          <a:srcRect l="11240" r="22507"/>
          <a:stretch>
            <a:fillRect/>
          </a:stretch>
        </p:blipFill>
        <p:spPr>
          <a:xfrm>
            <a:off x="5378116" y="-45576"/>
            <a:ext cx="6813884" cy="6903576"/>
          </a:xfrm>
          <a:prstGeom prst="rect">
            <a:avLst/>
          </a:prstGeom>
        </p:spPr>
      </p:pic>
      <p:sp>
        <p:nvSpPr>
          <p:cNvPr id="3" name="Rectangle: Rounded Corners 3">
            <a:extLst>
              <a:ext uri="{FF2B5EF4-FFF2-40B4-BE49-F238E27FC236}">
                <a16:creationId xmlns:a16="http://schemas.microsoft.com/office/drawing/2014/main" id="{0972B469-F907-49D2-1623-E428FAA289AE}"/>
              </a:ext>
            </a:extLst>
          </p:cNvPr>
          <p:cNvSpPr/>
          <p:nvPr/>
        </p:nvSpPr>
        <p:spPr>
          <a:xfrm>
            <a:off x="594574" y="612791"/>
            <a:ext cx="628749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can people express their opinions peacefully?</a:t>
            </a:r>
          </a:p>
        </p:txBody>
      </p:sp>
      <p:sp>
        <p:nvSpPr>
          <p:cNvPr id="4" name="Rectangle: Rounded Corners 3">
            <a:extLst>
              <a:ext uri="{FF2B5EF4-FFF2-40B4-BE49-F238E27FC236}">
                <a16:creationId xmlns:a16="http://schemas.microsoft.com/office/drawing/2014/main" id="{D1F76145-F1B5-D405-B3FD-A58FA18756D9}"/>
              </a:ext>
            </a:extLst>
          </p:cNvPr>
          <p:cNvSpPr/>
          <p:nvPr/>
        </p:nvSpPr>
        <p:spPr>
          <a:xfrm>
            <a:off x="594574" y="2546301"/>
            <a:ext cx="628749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Why do people have peaceful protests?</a:t>
            </a:r>
          </a:p>
        </p:txBody>
      </p:sp>
      <p:sp>
        <p:nvSpPr>
          <p:cNvPr id="5" name="Rectangle: Rounded Corners 3">
            <a:extLst>
              <a:ext uri="{FF2B5EF4-FFF2-40B4-BE49-F238E27FC236}">
                <a16:creationId xmlns:a16="http://schemas.microsoft.com/office/drawing/2014/main" id="{5EF95A46-9D7D-0FFA-DCEC-8055BAD09B13}"/>
              </a:ext>
            </a:extLst>
          </p:cNvPr>
          <p:cNvSpPr/>
          <p:nvPr/>
        </p:nvSpPr>
        <p:spPr>
          <a:xfrm>
            <a:off x="594573" y="4479811"/>
            <a:ext cx="6287491"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peaceful protests help bring change in society?</a:t>
            </a:r>
          </a:p>
        </p:txBody>
      </p:sp>
    </p:spTree>
    <p:extLst>
      <p:ext uri="{BB962C8B-B14F-4D97-AF65-F5344CB8AC3E}">
        <p14:creationId xmlns:p14="http://schemas.microsoft.com/office/powerpoint/2010/main" val="185768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GB" dirty="0">
                <a:latin typeface="Outfit"/>
              </a:rPr>
              <a:t>John 1:5 </a:t>
            </a:r>
            <a:br>
              <a:rPr lang="en-GB" dirty="0">
                <a:latin typeface="Outfit"/>
              </a:rPr>
            </a:br>
            <a:endParaRPr lang="en-US" dirty="0"/>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"The light shines in the darkness, and the darkness has not overcome it." </a:t>
            </a:r>
          </a:p>
        </p:txBody>
      </p:sp>
    </p:spTree>
    <p:extLst>
      <p:ext uri="{BB962C8B-B14F-4D97-AF65-F5344CB8AC3E}">
        <p14:creationId xmlns:p14="http://schemas.microsoft.com/office/powerpoint/2010/main" val="2746421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hands holding each other&amp;#39;s hands&#10;&#10;AI-generated content may be incorrect.">
            <a:extLst>
              <a:ext uri="{FF2B5EF4-FFF2-40B4-BE49-F238E27FC236}">
                <a16:creationId xmlns:a16="http://schemas.microsoft.com/office/drawing/2014/main" id="{659A9EC3-3A70-A068-0394-BD088C5D287F}"/>
              </a:ext>
            </a:extLst>
          </p:cNvPr>
          <p:cNvPicPr>
            <a:picLocks noChangeAspect="1"/>
          </p:cNvPicPr>
          <p:nvPr/>
        </p:nvPicPr>
        <p:blipFill>
          <a:blip r:embed="rId2"/>
          <a:srcRect l="9999" r="24014"/>
          <a:stretch>
            <a:fillRect/>
          </a:stretch>
        </p:blipFill>
        <p:spPr>
          <a:xfrm>
            <a:off x="5390148" y="-9630"/>
            <a:ext cx="6801852" cy="6867630"/>
          </a:xfrm>
          <a:prstGeom prst="rect">
            <a:avLst/>
          </a:prstGeom>
        </p:spPr>
      </p:pic>
      <p:sp>
        <p:nvSpPr>
          <p:cNvPr id="4" name="Rectangle: Rounded Corners 3">
            <a:extLst>
              <a:ext uri="{FF2B5EF4-FFF2-40B4-BE49-F238E27FC236}">
                <a16:creationId xmlns:a16="http://schemas.microsoft.com/office/drawing/2014/main" id="{05584698-75FC-7C5A-E9CD-5F470C2811D1}"/>
              </a:ext>
            </a:extLst>
          </p:cNvPr>
          <p:cNvSpPr/>
          <p:nvPr/>
        </p:nvSpPr>
        <p:spPr>
          <a:xfrm>
            <a:off x="594573" y="841174"/>
            <a:ext cx="550142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much power do you think you have?</a:t>
            </a:r>
          </a:p>
        </p:txBody>
      </p:sp>
      <p:sp>
        <p:nvSpPr>
          <p:cNvPr id="2" name="Rectangle: Rounded Corners 3">
            <a:extLst>
              <a:ext uri="{FF2B5EF4-FFF2-40B4-BE49-F238E27FC236}">
                <a16:creationId xmlns:a16="http://schemas.microsoft.com/office/drawing/2014/main" id="{5BD1BBAA-0093-6997-5A36-DACBCCCC29E8}"/>
              </a:ext>
            </a:extLst>
          </p:cNvPr>
          <p:cNvSpPr/>
          <p:nvPr/>
        </p:nvSpPr>
        <p:spPr>
          <a:xfrm>
            <a:off x="594573" y="3079469"/>
            <a:ext cx="5501427" cy="11632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influences this?</a:t>
            </a:r>
          </a:p>
        </p:txBody>
      </p:sp>
      <p:sp>
        <p:nvSpPr>
          <p:cNvPr id="6" name="Rectangle: Rounded Corners 3">
            <a:extLst>
              <a:ext uri="{FF2B5EF4-FFF2-40B4-BE49-F238E27FC236}">
                <a16:creationId xmlns:a16="http://schemas.microsoft.com/office/drawing/2014/main" id="{1894A359-4552-E29E-6FAB-F955E4D51EBF}"/>
              </a:ext>
            </a:extLst>
          </p:cNvPr>
          <p:cNvSpPr/>
          <p:nvPr/>
        </p:nvSpPr>
        <p:spPr>
          <a:xfrm>
            <a:off x="594573" y="4739406"/>
            <a:ext cx="550142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can you use your position of power?</a:t>
            </a:r>
          </a:p>
        </p:txBody>
      </p:sp>
    </p:spTree>
    <p:extLst>
      <p:ext uri="{BB962C8B-B14F-4D97-AF65-F5344CB8AC3E}">
        <p14:creationId xmlns:p14="http://schemas.microsoft.com/office/powerpoint/2010/main" val="1735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1F38659-0A23-2DE4-9320-DF321710BB52}"/>
              </a:ext>
            </a:extLst>
          </p:cNvPr>
          <p:cNvSpPr>
            <a:spLocks noGrp="1"/>
          </p:cNvSpPr>
          <p:nvPr/>
        </p:nvSpPr>
        <p:spPr>
          <a:xfrm>
            <a:off x="458475" y="595370"/>
            <a:ext cx="6077409" cy="85462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4400" b="1" kern="1200">
                <a:solidFill>
                  <a:srgbClr val="A72327"/>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Outfit"/>
              </a:rPr>
              <a:t>Banksy</a:t>
            </a:r>
            <a:endParaRPr lang="en-US" dirty="0"/>
          </a:p>
        </p:txBody>
      </p:sp>
      <p:pic>
        <p:nvPicPr>
          <p:cNvPr id="2" name="Picture 1" descr="&quot;The Art of Banksy. A visual protest&quot; : arriva a Milano - Blog ...">
            <a:extLst>
              <a:ext uri="{FF2B5EF4-FFF2-40B4-BE49-F238E27FC236}">
                <a16:creationId xmlns:a16="http://schemas.microsoft.com/office/drawing/2014/main" id="{D623B3CD-89CD-65C7-F66A-4E7DBB841128}"/>
              </a:ext>
            </a:extLst>
          </p:cNvPr>
          <p:cNvPicPr>
            <a:picLocks noChangeAspect="1"/>
          </p:cNvPicPr>
          <p:nvPr/>
        </p:nvPicPr>
        <p:blipFill>
          <a:blip r:embed="rId3"/>
          <a:srcRect l="33708"/>
          <a:stretch/>
        </p:blipFill>
        <p:spPr>
          <a:xfrm>
            <a:off x="550863" y="1700464"/>
            <a:ext cx="3689045" cy="4173600"/>
          </a:xfrm>
          <a:prstGeom prst="roundRect">
            <a:avLst>
              <a:gd name="adj" fmla="val 9818"/>
            </a:avLst>
          </a:prstGeom>
          <a:effectLst/>
        </p:spPr>
      </p:pic>
      <p:pic>
        <p:nvPicPr>
          <p:cNvPr id="5" name="Picture 4" descr="Scampi | Arte banksy, Arte urbano utópico, Arte urbano banksy">
            <a:extLst>
              <a:ext uri="{FF2B5EF4-FFF2-40B4-BE49-F238E27FC236}">
                <a16:creationId xmlns:a16="http://schemas.microsoft.com/office/drawing/2014/main" id="{4620A60C-E0FC-0FBD-2F77-106697380816}"/>
              </a:ext>
            </a:extLst>
          </p:cNvPr>
          <p:cNvPicPr>
            <a:picLocks noChangeAspect="1"/>
          </p:cNvPicPr>
          <p:nvPr/>
        </p:nvPicPr>
        <p:blipFill>
          <a:blip r:embed="rId4"/>
          <a:srcRect l="15533" r="17940"/>
          <a:stretch/>
        </p:blipFill>
        <p:spPr>
          <a:xfrm>
            <a:off x="7952094" y="1754647"/>
            <a:ext cx="3689045" cy="4172780"/>
          </a:xfrm>
          <a:prstGeom prst="roundRect">
            <a:avLst>
              <a:gd name="adj" fmla="val 10796"/>
            </a:avLst>
          </a:prstGeom>
          <a:effectLst/>
        </p:spPr>
      </p:pic>
      <p:grpSp>
        <p:nvGrpSpPr>
          <p:cNvPr id="6" name="Group 5">
            <a:extLst>
              <a:ext uri="{FF2B5EF4-FFF2-40B4-BE49-F238E27FC236}">
                <a16:creationId xmlns:a16="http://schemas.microsoft.com/office/drawing/2014/main" id="{CDBF9D38-51CA-5EB0-EB72-872C09B5A350}"/>
              </a:ext>
            </a:extLst>
          </p:cNvPr>
          <p:cNvGrpSpPr/>
          <p:nvPr/>
        </p:nvGrpSpPr>
        <p:grpSpPr>
          <a:xfrm>
            <a:off x="4416050" y="1754651"/>
            <a:ext cx="3359899" cy="4172776"/>
            <a:chOff x="8292124" y="2133603"/>
            <a:chExt cx="3359899" cy="4172776"/>
          </a:xfrm>
          <a:effectLst/>
        </p:grpSpPr>
        <p:pic>
          <p:nvPicPr>
            <p:cNvPr id="7" name="Picture 6" descr="The best of Banksy street art | Roll and Feel">
              <a:extLst>
                <a:ext uri="{FF2B5EF4-FFF2-40B4-BE49-F238E27FC236}">
                  <a16:creationId xmlns:a16="http://schemas.microsoft.com/office/drawing/2014/main" id="{77111E8D-7EFB-3D85-BFC0-2485632B00C6}"/>
                </a:ext>
              </a:extLst>
            </p:cNvPr>
            <p:cNvPicPr>
              <a:picLocks noChangeAspect="1"/>
            </p:cNvPicPr>
            <p:nvPr/>
          </p:nvPicPr>
          <p:blipFill>
            <a:blip r:embed="rId5"/>
            <a:srcRect t="3666" r="3" b="7303"/>
            <a:stretch/>
          </p:blipFill>
          <p:spPr>
            <a:xfrm>
              <a:off x="8292124" y="2133603"/>
              <a:ext cx="3359899" cy="1996799"/>
            </a:xfrm>
            <a:prstGeom prst="roundRect">
              <a:avLst>
                <a:gd name="adj" fmla="val 12449"/>
              </a:avLst>
            </a:prstGeom>
            <a:effectLst/>
          </p:spPr>
        </p:pic>
        <p:pic>
          <p:nvPicPr>
            <p:cNvPr id="8" name="Content Placeholder 3" descr="Extinction Rebellion: Possible Banksy artwork appears as climate change ...">
              <a:extLst>
                <a:ext uri="{FF2B5EF4-FFF2-40B4-BE49-F238E27FC236}">
                  <a16:creationId xmlns:a16="http://schemas.microsoft.com/office/drawing/2014/main" id="{E29C04E3-C392-57E5-665F-91471D8DE414}"/>
                </a:ext>
              </a:extLst>
            </p:cNvPr>
            <p:cNvPicPr>
              <a:picLocks noChangeAspect="1"/>
            </p:cNvPicPr>
            <p:nvPr/>
          </p:nvPicPr>
          <p:blipFill rotWithShape="1">
            <a:blip r:embed="rId6"/>
            <a:srcRect r="5439"/>
            <a:stretch/>
          </p:blipFill>
          <p:spPr>
            <a:xfrm>
              <a:off x="8292124" y="4308379"/>
              <a:ext cx="3358800" cy="1998000"/>
            </a:xfrm>
            <a:prstGeom prst="roundRect">
              <a:avLst>
                <a:gd name="adj" fmla="val 11850"/>
              </a:avLst>
            </a:prstGeom>
            <a:effectLst/>
          </p:spPr>
        </p:pic>
      </p:grpSp>
      <p:sp>
        <p:nvSpPr>
          <p:cNvPr id="9" name="Rectangle: Rounded Corners 3">
            <a:extLst>
              <a:ext uri="{FF2B5EF4-FFF2-40B4-BE49-F238E27FC236}">
                <a16:creationId xmlns:a16="http://schemas.microsoft.com/office/drawing/2014/main" id="{E2CA6D26-346D-20FC-BFF2-3439B6594F8E}"/>
              </a:ext>
            </a:extLst>
          </p:cNvPr>
          <p:cNvSpPr/>
          <p:nvPr/>
        </p:nvSpPr>
        <p:spPr>
          <a:xfrm>
            <a:off x="1247968" y="5413564"/>
            <a:ext cx="2060716"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2400" dirty="0">
                <a:latin typeface="Outfit"/>
              </a:rPr>
              <a:t>Problems</a:t>
            </a:r>
          </a:p>
        </p:txBody>
      </p:sp>
      <p:sp>
        <p:nvSpPr>
          <p:cNvPr id="10" name="Rectangle: Rounded Corners 3">
            <a:extLst>
              <a:ext uri="{FF2B5EF4-FFF2-40B4-BE49-F238E27FC236}">
                <a16:creationId xmlns:a16="http://schemas.microsoft.com/office/drawing/2014/main" id="{C4E12553-C7AA-0B50-73FB-72D02EDD88C8}"/>
              </a:ext>
            </a:extLst>
          </p:cNvPr>
          <p:cNvSpPr/>
          <p:nvPr/>
        </p:nvSpPr>
        <p:spPr>
          <a:xfrm>
            <a:off x="8779736" y="5413564"/>
            <a:ext cx="1759926" cy="102772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2400" dirty="0">
                <a:latin typeface="Outfit"/>
              </a:rPr>
              <a:t>Hopes</a:t>
            </a:r>
          </a:p>
        </p:txBody>
      </p:sp>
    </p:spTree>
    <p:extLst>
      <p:ext uri="{BB962C8B-B14F-4D97-AF65-F5344CB8AC3E}">
        <p14:creationId xmlns:p14="http://schemas.microsoft.com/office/powerpoint/2010/main" val="46574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4EC13-9CA3-386E-6FC3-77C1E62482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CD6F84-BCCE-7AFB-10DE-DCCECE8F4EC0}"/>
              </a:ext>
            </a:extLst>
          </p:cNvPr>
          <p:cNvSpPr>
            <a:spLocks noGrp="1"/>
          </p:cNvSpPr>
          <p:nvPr>
            <p:ph type="body" sz="quarter" idx="10"/>
          </p:nvPr>
        </p:nvSpPr>
        <p:spPr>
          <a:xfrm>
            <a:off x="2439677" y="1848884"/>
            <a:ext cx="4935681" cy="4699399"/>
          </a:xfrm>
        </p:spPr>
        <p:txBody>
          <a:bodyPr/>
          <a:lstStyle/>
          <a:p>
            <a:r>
              <a:rPr lang="en-GB" dirty="0"/>
              <a:t>Sometimes, we see things that aren’t right, and it can be hard to know what to do. But standing up for what is wrong means being brave and speaking up or helping out when we see someone being treated unfairly. </a:t>
            </a:r>
          </a:p>
          <a:p>
            <a:endParaRPr lang="en-GB" dirty="0"/>
          </a:p>
        </p:txBody>
      </p:sp>
      <p:pic>
        <p:nvPicPr>
          <p:cNvPr id="4" name="Picture 3" descr="Circle of smiling faces of children with heads together looking downwards">
            <a:extLst>
              <a:ext uri="{FF2B5EF4-FFF2-40B4-BE49-F238E27FC236}">
                <a16:creationId xmlns:a16="http://schemas.microsoft.com/office/drawing/2014/main" id="{8B799B3D-E5D7-1E1B-594D-86A559378C4F}"/>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2884697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22FF3DB-15D7-8534-DA3F-504B7C05FD94}"/>
              </a:ext>
            </a:extLst>
          </p:cNvPr>
          <p:cNvSpPr>
            <a:spLocks noGrp="1"/>
          </p:cNvSpPr>
          <p:nvPr>
            <p:ph type="body" sz="quarter" idx="10"/>
          </p:nvPr>
        </p:nvSpPr>
        <p:spPr>
          <a:xfrm>
            <a:off x="2439678" y="958548"/>
            <a:ext cx="4911618" cy="4699399"/>
          </a:xfrm>
        </p:spPr>
        <p:txBody>
          <a:bodyPr/>
          <a:lstStyle/>
          <a:p>
            <a:r>
              <a:rPr lang="en-GB" dirty="0"/>
              <a:t>It's important to remember that even though it might be difficult, standing up for what is right helps make things better and shows that we care about others. By doing this, we help make our world a kinder and fairer place for everyone. </a:t>
            </a:r>
          </a:p>
          <a:p>
            <a:endParaRPr lang="en-GB" dirty="0"/>
          </a:p>
        </p:txBody>
      </p:sp>
      <p:pic>
        <p:nvPicPr>
          <p:cNvPr id="4" name="Picture 3" descr="Circle of smiling faces of children with heads together looking downwards">
            <a:extLst>
              <a:ext uri="{FF2B5EF4-FFF2-40B4-BE49-F238E27FC236}">
                <a16:creationId xmlns:a16="http://schemas.microsoft.com/office/drawing/2014/main" id="{2B1E652E-6FE0-B6C4-EF9A-1A453E496248}"/>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1802207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7742196" cy="4099669"/>
          </a:xfrm>
        </p:spPr>
        <p:txBody>
          <a:bodyPr/>
          <a:lstStyle/>
          <a:p>
            <a:pPr>
              <a:spcAft>
                <a:spcPts val="2000"/>
              </a:spcAft>
            </a:pPr>
            <a:r>
              <a:rPr lang="en-GB" sz="2800" dirty="0"/>
              <a:t>Dear God, </a:t>
            </a:r>
          </a:p>
          <a:p>
            <a:pPr>
              <a:spcAft>
                <a:spcPts val="2000"/>
              </a:spcAft>
            </a:pPr>
            <a:r>
              <a:rPr lang="en-GB" sz="2800" dirty="0"/>
              <a:t>Give us the courage to stand up for what is right and to speak out when we see something that isn’t fair or kind. Help us to be brave and loving, just as You are. Guide us to make choices that reflect Your love and justice. May we always act with compassion and make our world a better place for everyone. </a:t>
            </a:r>
          </a:p>
          <a:p>
            <a:pPr>
              <a:spcAft>
                <a:spcPts val="2000"/>
              </a:spcAft>
            </a:pPr>
            <a:r>
              <a:rPr lang="en-GB" sz="2800" dirty="0"/>
              <a:t>Amen. </a:t>
            </a:r>
          </a:p>
          <a:p>
            <a:pPr>
              <a:spcAft>
                <a:spcPts val="2000"/>
              </a:spcAft>
            </a:pPr>
            <a:endParaRPr lang="en-GB" sz="2800" dirty="0"/>
          </a:p>
          <a:p>
            <a:pPr>
              <a:spcAft>
                <a:spcPts val="2000"/>
              </a:spcAft>
            </a:pPr>
            <a:endParaRPr lang="en-GB" sz="2800" dirty="0"/>
          </a:p>
        </p:txBody>
      </p:sp>
    </p:spTree>
    <p:extLst>
      <p:ext uri="{BB962C8B-B14F-4D97-AF65-F5344CB8AC3E}">
        <p14:creationId xmlns:p14="http://schemas.microsoft.com/office/powerpoint/2010/main" val="1410456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rabbit&#10;&#10;Description automatically generated">
            <a:extLst>
              <a:ext uri="{FF2B5EF4-FFF2-40B4-BE49-F238E27FC236}">
                <a16:creationId xmlns:a16="http://schemas.microsoft.com/office/drawing/2014/main" id="{B04BD1FF-21AC-98B4-101E-26A44F7FB551}"/>
              </a:ext>
            </a:extLst>
          </p:cNvPr>
          <p:cNvPicPr>
            <a:picLocks noChangeAspect="1"/>
          </p:cNvPicPr>
          <p:nvPr/>
        </p:nvPicPr>
        <p:blipFill>
          <a:blip r:embed="rId2"/>
          <a:stretch>
            <a:fillRect/>
          </a:stretch>
        </p:blipFill>
        <p:spPr>
          <a:xfrm>
            <a:off x="6786652" y="0"/>
            <a:ext cx="5405348" cy="6858000"/>
          </a:xfrm>
          <a:prstGeom prst="rect">
            <a:avLst/>
          </a:prstGeom>
        </p:spPr>
      </p:pic>
      <p:pic>
        <p:nvPicPr>
          <p:cNvPr id="3" name="Picture 2">
            <a:extLst>
              <a:ext uri="{FF2B5EF4-FFF2-40B4-BE49-F238E27FC236}">
                <a16:creationId xmlns:a16="http://schemas.microsoft.com/office/drawing/2014/main" id="{66EE6DD9-F3F6-0B74-BF4A-1798A4F15D93}"/>
              </a:ext>
            </a:extLst>
          </p:cNvPr>
          <p:cNvPicPr>
            <a:picLocks noChangeAspect="1"/>
          </p:cNvPicPr>
          <p:nvPr/>
        </p:nvPicPr>
        <p:blipFill>
          <a:blip r:embed="rId3"/>
          <a:stretch>
            <a:fillRect/>
          </a:stretch>
        </p:blipFill>
        <p:spPr>
          <a:xfrm>
            <a:off x="689186" y="2431626"/>
            <a:ext cx="5406814" cy="1994747"/>
          </a:xfrm>
          <a:prstGeom prst="roundRect">
            <a:avLst>
              <a:gd name="adj" fmla="val 8594"/>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418139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gesturing with finger">
            <a:extLst>
              <a:ext uri="{FF2B5EF4-FFF2-40B4-BE49-F238E27FC236}">
                <a16:creationId xmlns:a16="http://schemas.microsoft.com/office/drawing/2014/main" id="{759826F7-6AA2-E31C-5C68-FF9FCC331C24}"/>
              </a:ext>
            </a:extLst>
          </p:cNvPr>
          <p:cNvPicPr>
            <a:picLocks noChangeAspect="1"/>
          </p:cNvPicPr>
          <p:nvPr/>
        </p:nvPicPr>
        <p:blipFill>
          <a:blip r:embed="rId2"/>
          <a:srcRect l="5646" t="3557" r="18327"/>
          <a:stretch>
            <a:fillRect/>
          </a:stretch>
        </p:blipFill>
        <p:spPr>
          <a:xfrm>
            <a:off x="4090736" y="0"/>
            <a:ext cx="8101264" cy="6858000"/>
          </a:xfrm>
          <a:prstGeom prst="rect">
            <a:avLst/>
          </a:prstGeom>
        </p:spPr>
      </p:pic>
      <p:sp>
        <p:nvSpPr>
          <p:cNvPr id="2" name="Rectangle: Rounded Corners 3">
            <a:extLst>
              <a:ext uri="{FF2B5EF4-FFF2-40B4-BE49-F238E27FC236}">
                <a16:creationId xmlns:a16="http://schemas.microsoft.com/office/drawing/2014/main" id="{D81EDCE4-5512-9738-BFBF-A8EF4B540845}"/>
              </a:ext>
            </a:extLst>
          </p:cNvPr>
          <p:cNvSpPr/>
          <p:nvPr/>
        </p:nvSpPr>
        <p:spPr>
          <a:xfrm>
            <a:off x="642699" y="738701"/>
            <a:ext cx="5349027"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Where are the moments of noise in our lives?</a:t>
            </a:r>
          </a:p>
        </p:txBody>
      </p:sp>
      <p:sp>
        <p:nvSpPr>
          <p:cNvPr id="3" name="Rectangle: Rounded Corners 3">
            <a:extLst>
              <a:ext uri="{FF2B5EF4-FFF2-40B4-BE49-F238E27FC236}">
                <a16:creationId xmlns:a16="http://schemas.microsoft.com/office/drawing/2014/main" id="{CE6FB92B-B8CF-45DA-9A8B-A8ED8C2E291E}"/>
              </a:ext>
            </a:extLst>
          </p:cNvPr>
          <p:cNvSpPr/>
          <p:nvPr/>
        </p:nvSpPr>
        <p:spPr>
          <a:xfrm>
            <a:off x="642699" y="2721656"/>
            <a:ext cx="5349027"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do they relate to disagreements or conflict?</a:t>
            </a:r>
          </a:p>
        </p:txBody>
      </p:sp>
    </p:spTree>
    <p:extLst>
      <p:ext uri="{BB962C8B-B14F-4D97-AF65-F5344CB8AC3E}">
        <p14:creationId xmlns:p14="http://schemas.microsoft.com/office/powerpoint/2010/main" val="56995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 gesturing with finger">
            <a:extLst>
              <a:ext uri="{FF2B5EF4-FFF2-40B4-BE49-F238E27FC236}">
                <a16:creationId xmlns:a16="http://schemas.microsoft.com/office/drawing/2014/main" id="{34AF7B58-5961-CFB9-F44C-99431DA94F07}"/>
              </a:ext>
            </a:extLst>
          </p:cNvPr>
          <p:cNvPicPr>
            <a:picLocks noChangeAspect="1"/>
          </p:cNvPicPr>
          <p:nvPr/>
        </p:nvPicPr>
        <p:blipFill>
          <a:blip r:embed="rId2"/>
          <a:srcRect l="5646" t="3557" r="18327"/>
          <a:stretch>
            <a:fillRect/>
          </a:stretch>
        </p:blipFill>
        <p:spPr>
          <a:xfrm>
            <a:off x="4090736" y="0"/>
            <a:ext cx="8101264" cy="6858000"/>
          </a:xfrm>
          <a:prstGeom prst="rect">
            <a:avLst/>
          </a:prstGeom>
        </p:spPr>
      </p:pic>
      <p:sp>
        <p:nvSpPr>
          <p:cNvPr id="4" name="Rectangle: Rounded Corners 3">
            <a:extLst>
              <a:ext uri="{FF2B5EF4-FFF2-40B4-BE49-F238E27FC236}">
                <a16:creationId xmlns:a16="http://schemas.microsoft.com/office/drawing/2014/main" id="{1AAA1E67-B559-E1D2-7ABC-567937F1C4DE}"/>
              </a:ext>
            </a:extLst>
          </p:cNvPr>
          <p:cNvSpPr/>
          <p:nvPr/>
        </p:nvSpPr>
        <p:spPr>
          <a:xfrm>
            <a:off x="642699" y="758675"/>
            <a:ext cx="5453301"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Why are moments of quiet or silence important in our lives?</a:t>
            </a:r>
          </a:p>
        </p:txBody>
      </p:sp>
      <p:sp>
        <p:nvSpPr>
          <p:cNvPr id="5" name="Rectangle: Rounded Corners 3">
            <a:extLst>
              <a:ext uri="{FF2B5EF4-FFF2-40B4-BE49-F238E27FC236}">
                <a16:creationId xmlns:a16="http://schemas.microsoft.com/office/drawing/2014/main" id="{72F8B766-1B7A-4C22-9BA3-9AFADA568BB7}"/>
              </a:ext>
            </a:extLst>
          </p:cNvPr>
          <p:cNvSpPr/>
          <p:nvPr/>
        </p:nvSpPr>
        <p:spPr>
          <a:xfrm>
            <a:off x="642699" y="3371077"/>
            <a:ext cx="5453301"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does this allow us to do?	</a:t>
            </a:r>
          </a:p>
        </p:txBody>
      </p:sp>
    </p:spTree>
    <p:extLst>
      <p:ext uri="{BB962C8B-B14F-4D97-AF65-F5344CB8AC3E}">
        <p14:creationId xmlns:p14="http://schemas.microsoft.com/office/powerpoint/2010/main" val="279239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and a bench&#10;&#10;AI-generated content may be incorrect.">
            <a:extLst>
              <a:ext uri="{FF2B5EF4-FFF2-40B4-BE49-F238E27FC236}">
                <a16:creationId xmlns:a16="http://schemas.microsoft.com/office/drawing/2014/main" id="{AA7E71E6-A268-4E52-2CE9-AEBC0C289D3F}"/>
              </a:ext>
            </a:extLst>
          </p:cNvPr>
          <p:cNvPicPr>
            <a:picLocks noChangeAspect="1"/>
          </p:cNvPicPr>
          <p:nvPr/>
        </p:nvPicPr>
        <p:blipFill>
          <a:blip r:embed="rId2"/>
          <a:srcRect r="39959"/>
          <a:stretch>
            <a:fillRect/>
          </a:stretch>
        </p:blipFill>
        <p:spPr>
          <a:xfrm>
            <a:off x="5990715" y="0"/>
            <a:ext cx="6201285" cy="6858000"/>
          </a:xfrm>
          <a:prstGeom prst="rect">
            <a:avLst/>
          </a:prstGeom>
        </p:spPr>
      </p:pic>
      <p:sp>
        <p:nvSpPr>
          <p:cNvPr id="3" name="Rectangle: Rounded Corners 3">
            <a:extLst>
              <a:ext uri="{FF2B5EF4-FFF2-40B4-BE49-F238E27FC236}">
                <a16:creationId xmlns:a16="http://schemas.microsoft.com/office/drawing/2014/main" id="{CE6FB92B-B8CF-45DA-9A8B-A8ED8C2E291E}"/>
              </a:ext>
            </a:extLst>
          </p:cNvPr>
          <p:cNvSpPr/>
          <p:nvPr/>
        </p:nvSpPr>
        <p:spPr>
          <a:xfrm>
            <a:off x="642699" y="845151"/>
            <a:ext cx="5782164"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happened to the creatures?</a:t>
            </a:r>
          </a:p>
        </p:txBody>
      </p:sp>
      <p:sp>
        <p:nvSpPr>
          <p:cNvPr id="4" name="Rectangle: Rounded Corners 3">
            <a:extLst>
              <a:ext uri="{FF2B5EF4-FFF2-40B4-BE49-F238E27FC236}">
                <a16:creationId xmlns:a16="http://schemas.microsoft.com/office/drawing/2014/main" id="{1AAA1E67-B559-E1D2-7ABC-567937F1C4DE}"/>
              </a:ext>
            </a:extLst>
          </p:cNvPr>
          <p:cNvSpPr/>
          <p:nvPr/>
        </p:nvSpPr>
        <p:spPr>
          <a:xfrm>
            <a:off x="642699" y="2756588"/>
            <a:ext cx="5782164" cy="219834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pitchFamily="2" charset="0"/>
              </a:rPr>
              <a:t>Does this remind you of anything from the past or present?</a:t>
            </a:r>
          </a:p>
        </p:txBody>
      </p:sp>
    </p:spTree>
    <p:extLst>
      <p:ext uri="{BB962C8B-B14F-4D97-AF65-F5344CB8AC3E}">
        <p14:creationId xmlns:p14="http://schemas.microsoft.com/office/powerpoint/2010/main" val="2153210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a:extLst>
              <a:ext uri="{FF2B5EF4-FFF2-40B4-BE49-F238E27FC236}">
                <a16:creationId xmlns:a16="http://schemas.microsoft.com/office/drawing/2014/main" id="{53A61B3D-090B-A9F5-20D8-9952F9C42301}"/>
              </a:ext>
            </a:extLst>
          </p:cNvPr>
          <p:cNvPicPr>
            <a:picLocks noChangeAspect="1"/>
          </p:cNvPicPr>
          <p:nvPr/>
        </p:nvPicPr>
        <p:blipFill>
          <a:blip r:embed="rId2"/>
          <a:stretch>
            <a:fillRect/>
          </a:stretch>
        </p:blipFill>
        <p:spPr>
          <a:xfrm>
            <a:off x="6569243" y="-1"/>
            <a:ext cx="5622758" cy="6914295"/>
          </a:xfrm>
          <a:prstGeom prst="rect">
            <a:avLst/>
          </a:prstGeom>
        </p:spPr>
      </p:pic>
      <p:sp>
        <p:nvSpPr>
          <p:cNvPr id="4" name="Rectangle: Rounded Corners 3">
            <a:extLst>
              <a:ext uri="{FF2B5EF4-FFF2-40B4-BE49-F238E27FC236}">
                <a16:creationId xmlns:a16="http://schemas.microsoft.com/office/drawing/2014/main" id="{1AAA1E67-B559-E1D2-7ABC-567937F1C4DE}"/>
              </a:ext>
            </a:extLst>
          </p:cNvPr>
          <p:cNvSpPr/>
          <p:nvPr/>
        </p:nvSpPr>
        <p:spPr>
          <a:xfrm>
            <a:off x="642699" y="3754538"/>
            <a:ext cx="4980059"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does this affect the mood you feel as a reader or observer?</a:t>
            </a:r>
          </a:p>
        </p:txBody>
      </p:sp>
      <p:sp>
        <p:nvSpPr>
          <p:cNvPr id="2" name="Title 1">
            <a:extLst>
              <a:ext uri="{FF2B5EF4-FFF2-40B4-BE49-F238E27FC236}">
                <a16:creationId xmlns:a16="http://schemas.microsoft.com/office/drawing/2014/main" id="{53B88486-E32B-E688-4518-02C4B10E2A82}"/>
              </a:ext>
            </a:extLst>
          </p:cNvPr>
          <p:cNvSpPr txBox="1">
            <a:spLocks/>
          </p:cNvSpPr>
          <p:nvPr/>
        </p:nvSpPr>
        <p:spPr>
          <a:xfrm>
            <a:off x="675111" y="485736"/>
            <a:ext cx="5894132" cy="16666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Dark and light elements</a:t>
            </a:r>
          </a:p>
        </p:txBody>
      </p:sp>
      <p:sp>
        <p:nvSpPr>
          <p:cNvPr id="6" name="TextBox 5">
            <a:extLst>
              <a:ext uri="{FF2B5EF4-FFF2-40B4-BE49-F238E27FC236}">
                <a16:creationId xmlns:a16="http://schemas.microsoft.com/office/drawing/2014/main" id="{9168774D-12BE-5E1D-E77A-98AF1171E475}"/>
              </a:ext>
            </a:extLst>
          </p:cNvPr>
          <p:cNvSpPr txBox="1"/>
          <p:nvPr/>
        </p:nvSpPr>
        <p:spPr>
          <a:xfrm>
            <a:off x="642699" y="2287084"/>
            <a:ext cx="4980059" cy="1141916"/>
          </a:xfrm>
          <a:prstGeom prst="rect">
            <a:avLst/>
          </a:prstGeom>
          <a:noFill/>
        </p:spPr>
        <p:txBody>
          <a:bodyPr wrap="square">
            <a:spAutoFit/>
          </a:bodyPr>
          <a:lstStyle/>
          <a:p>
            <a:pPr>
              <a:lnSpc>
                <a:spcPct val="110000"/>
              </a:lnSpc>
            </a:pPr>
            <a:r>
              <a:rPr lang="en-GB" sz="3200" dirty="0">
                <a:latin typeface="Outfit"/>
              </a:rPr>
              <a:t>The authors use dark and light elements. </a:t>
            </a:r>
          </a:p>
        </p:txBody>
      </p:sp>
    </p:spTree>
    <p:extLst>
      <p:ext uri="{BB962C8B-B14F-4D97-AF65-F5344CB8AC3E}">
        <p14:creationId xmlns:p14="http://schemas.microsoft.com/office/powerpoint/2010/main" val="29623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460</TotalTime>
  <Words>1127</Words>
  <Application>Microsoft Macintosh PowerPoint</Application>
  <PresentationFormat>Widescreen</PresentationFormat>
  <Paragraphs>69</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455</cp:revision>
  <dcterms:created xsi:type="dcterms:W3CDTF">2024-02-02T13:02:07Z</dcterms:created>
  <dcterms:modified xsi:type="dcterms:W3CDTF">2025-07-17T09:41:37Z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