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393" r:id="rId5"/>
    <p:sldId id="451" r:id="rId6"/>
    <p:sldId id="389" r:id="rId7"/>
    <p:sldId id="394" r:id="rId8"/>
    <p:sldId id="439" r:id="rId9"/>
    <p:sldId id="457" r:id="rId10"/>
    <p:sldId id="440" r:id="rId11"/>
    <p:sldId id="441" r:id="rId12"/>
    <p:sldId id="452" r:id="rId13"/>
    <p:sldId id="411" r:id="rId14"/>
    <p:sldId id="456" r:id="rId15"/>
    <p:sldId id="458" r:id="rId16"/>
    <p:sldId id="455" r:id="rId17"/>
    <p:sldId id="453" r:id="rId18"/>
    <p:sldId id="433" r:id="rId19"/>
    <p:sldId id="405" r:id="rId20"/>
    <p:sldId id="459" r:id="rId21"/>
    <p:sldId id="406" r:id="rId22"/>
    <p:sldId id="30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C9BE"/>
    <a:srgbClr val="C67673"/>
    <a:srgbClr val="D4E6DE"/>
    <a:srgbClr val="C4D6CB"/>
    <a:srgbClr val="549E80"/>
    <a:srgbClr val="00628C"/>
    <a:srgbClr val="A72327"/>
    <a:srgbClr val="4BA0C1"/>
    <a:srgbClr val="00B5FF"/>
    <a:srgbClr val="93BA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78"/>
    <p:restoredTop sz="94795"/>
  </p:normalViewPr>
  <p:slideViewPr>
    <p:cSldViewPr snapToGrid="0">
      <p:cViewPr varScale="1">
        <p:scale>
          <a:sx n="106" d="100"/>
          <a:sy n="106" d="100"/>
        </p:scale>
        <p:origin x="1504" y="4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7/16/25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5</a:t>
            </a:fld>
            <a:endParaRPr lang="en-US"/>
          </a:p>
        </p:txBody>
      </p:sp>
    </p:spTree>
    <p:extLst>
      <p:ext uri="{BB962C8B-B14F-4D97-AF65-F5344CB8AC3E}">
        <p14:creationId xmlns:p14="http://schemas.microsoft.com/office/powerpoint/2010/main" val="295605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6</a:t>
            </a:fld>
            <a:endParaRPr lang="en-US"/>
          </a:p>
        </p:txBody>
      </p:sp>
    </p:spTree>
    <p:extLst>
      <p:ext uri="{BB962C8B-B14F-4D97-AF65-F5344CB8AC3E}">
        <p14:creationId xmlns:p14="http://schemas.microsoft.com/office/powerpoint/2010/main" val="1922597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14</a:t>
            </a:fld>
            <a:endParaRPr lang="en-US"/>
          </a:p>
        </p:txBody>
      </p:sp>
    </p:spTree>
    <p:extLst>
      <p:ext uri="{BB962C8B-B14F-4D97-AF65-F5344CB8AC3E}">
        <p14:creationId xmlns:p14="http://schemas.microsoft.com/office/powerpoint/2010/main" val="278559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6DC1D-6D0A-FA43-A618-949EBDE59BEA}" type="slidenum">
              <a:rPr lang="en-US" smtClean="0"/>
              <a:t>18</a:t>
            </a:fld>
            <a:endParaRPr lang="en-US"/>
          </a:p>
        </p:txBody>
      </p:sp>
    </p:spTree>
    <p:extLst>
      <p:ext uri="{BB962C8B-B14F-4D97-AF65-F5344CB8AC3E}">
        <p14:creationId xmlns:p14="http://schemas.microsoft.com/office/powerpoint/2010/main" val="114506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7/16/25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841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dlelit lamp">
            <a:extLst>
              <a:ext uri="{FF2B5EF4-FFF2-40B4-BE49-F238E27FC236}">
                <a16:creationId xmlns:a16="http://schemas.microsoft.com/office/drawing/2014/main" id="{ACB86171-D941-D725-9B26-A48AE3ACE8C0}"/>
              </a:ext>
            </a:extLst>
          </p:cNvPr>
          <p:cNvPicPr>
            <a:picLocks noChangeAspect="1"/>
          </p:cNvPicPr>
          <p:nvPr/>
        </p:nvPicPr>
        <p:blipFill rotWithShape="1">
          <a:blip r:embed="rId2"/>
          <a:srcRect l="5624" t="1909" r="56551" b="4942"/>
          <a:stretch>
            <a:fillRect/>
          </a:stretch>
        </p:blipFill>
        <p:spPr>
          <a:xfrm>
            <a:off x="7194884" y="0"/>
            <a:ext cx="4997116" cy="6858000"/>
          </a:xfrm>
          <a:prstGeom prst="rect">
            <a:avLst/>
          </a:prstGeom>
        </p:spPr>
      </p:pic>
      <p:sp>
        <p:nvSpPr>
          <p:cNvPr id="3" name="Rectangle: Rounded Corners 3">
            <a:extLst>
              <a:ext uri="{FF2B5EF4-FFF2-40B4-BE49-F238E27FC236}">
                <a16:creationId xmlns:a16="http://schemas.microsoft.com/office/drawing/2014/main" id="{8E20FC6F-965A-AB4F-7D8E-024E5232A2DA}"/>
              </a:ext>
            </a:extLst>
          </p:cNvPr>
          <p:cNvSpPr/>
          <p:nvPr/>
        </p:nvSpPr>
        <p:spPr>
          <a:xfrm>
            <a:off x="649702" y="2080366"/>
            <a:ext cx="7014414" cy="2898354"/>
          </a:xfrm>
          <a:prstGeom prst="roundRect">
            <a:avLst>
              <a:gd name="adj" fmla="val 7107"/>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Imagine how you would help the creature understand that forgiving itself is key to finding peace and moving forward.</a:t>
            </a:r>
          </a:p>
        </p:txBody>
      </p:sp>
      <p:sp>
        <p:nvSpPr>
          <p:cNvPr id="4" name="Rectangle: Rounded Corners 3">
            <a:extLst>
              <a:ext uri="{FF2B5EF4-FFF2-40B4-BE49-F238E27FC236}">
                <a16:creationId xmlns:a16="http://schemas.microsoft.com/office/drawing/2014/main" id="{D441166C-96D0-9DCD-8497-64BEB644E321}"/>
              </a:ext>
            </a:extLst>
          </p:cNvPr>
          <p:cNvSpPr/>
          <p:nvPr/>
        </p:nvSpPr>
        <p:spPr>
          <a:xfrm>
            <a:off x="649702" y="5143120"/>
            <a:ext cx="7014415"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are your strengths?</a:t>
            </a:r>
          </a:p>
        </p:txBody>
      </p:sp>
      <p:sp>
        <p:nvSpPr>
          <p:cNvPr id="6" name="Title 1">
            <a:extLst>
              <a:ext uri="{FF2B5EF4-FFF2-40B4-BE49-F238E27FC236}">
                <a16:creationId xmlns:a16="http://schemas.microsoft.com/office/drawing/2014/main" id="{E1D11E8C-A632-5D4E-D5F9-281EE5C5A7B3}"/>
              </a:ext>
            </a:extLst>
          </p:cNvPr>
          <p:cNvSpPr txBox="1">
            <a:spLocks/>
          </p:cNvSpPr>
          <p:nvPr/>
        </p:nvSpPr>
        <p:spPr>
          <a:xfrm>
            <a:off x="675110" y="551600"/>
            <a:ext cx="7674805" cy="85414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4800" dirty="0"/>
              <a:t>Role play or interview</a:t>
            </a:r>
          </a:p>
        </p:txBody>
      </p:sp>
    </p:spTree>
    <p:extLst>
      <p:ext uri="{BB962C8B-B14F-4D97-AF65-F5344CB8AC3E}">
        <p14:creationId xmlns:p14="http://schemas.microsoft.com/office/powerpoint/2010/main" val="49540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D421F-980E-463A-549F-986A87E8C499}"/>
            </a:ext>
          </a:extLst>
        </p:cNvPr>
        <p:cNvGrpSpPr/>
        <p:nvPr/>
      </p:nvGrpSpPr>
      <p:grpSpPr>
        <a:xfrm>
          <a:off x="0" y="0"/>
          <a:ext cx="0" cy="0"/>
          <a:chOff x="0" y="0"/>
          <a:chExt cx="0" cy="0"/>
        </a:xfrm>
      </p:grpSpPr>
      <p:pic>
        <p:nvPicPr>
          <p:cNvPr id="7" name="Picture 6" descr="Candlelit lamp">
            <a:extLst>
              <a:ext uri="{FF2B5EF4-FFF2-40B4-BE49-F238E27FC236}">
                <a16:creationId xmlns:a16="http://schemas.microsoft.com/office/drawing/2014/main" id="{DC3A6009-2173-1201-6DC0-2ACAA803AAEE}"/>
              </a:ext>
            </a:extLst>
          </p:cNvPr>
          <p:cNvPicPr>
            <a:picLocks noChangeAspect="1"/>
          </p:cNvPicPr>
          <p:nvPr/>
        </p:nvPicPr>
        <p:blipFill rotWithShape="1">
          <a:blip r:embed="rId2"/>
          <a:srcRect l="5624" t="1909" r="56551" b="4942"/>
          <a:stretch>
            <a:fillRect/>
          </a:stretch>
        </p:blipFill>
        <p:spPr>
          <a:xfrm>
            <a:off x="7194884" y="0"/>
            <a:ext cx="4997116" cy="6858000"/>
          </a:xfrm>
          <a:prstGeom prst="rect">
            <a:avLst/>
          </a:prstGeom>
        </p:spPr>
      </p:pic>
      <p:sp>
        <p:nvSpPr>
          <p:cNvPr id="5" name="Rectangle: Rounded Corners 3">
            <a:extLst>
              <a:ext uri="{FF2B5EF4-FFF2-40B4-BE49-F238E27FC236}">
                <a16:creationId xmlns:a16="http://schemas.microsoft.com/office/drawing/2014/main" id="{388D83A6-7E2A-6102-9BEF-9BB41C5A51F5}"/>
              </a:ext>
            </a:extLst>
          </p:cNvPr>
          <p:cNvSpPr/>
          <p:nvPr/>
        </p:nvSpPr>
        <p:spPr>
          <a:xfrm>
            <a:off x="649704" y="746221"/>
            <a:ext cx="7026441" cy="2319996"/>
          </a:xfrm>
          <a:prstGeom prst="roundRect">
            <a:avLst>
              <a:gd name="adj" fmla="val 8976"/>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can you practise self-compassion when you face challenges?</a:t>
            </a:r>
          </a:p>
        </p:txBody>
      </p:sp>
    </p:spTree>
    <p:extLst>
      <p:ext uri="{BB962C8B-B14F-4D97-AF65-F5344CB8AC3E}">
        <p14:creationId xmlns:p14="http://schemas.microsoft.com/office/powerpoint/2010/main" val="2456768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CCA3267A-AE95-7EAD-4C02-C9A65BB95517}"/>
              </a:ext>
            </a:extLst>
          </p:cNvPr>
          <p:cNvSpPr/>
          <p:nvPr/>
        </p:nvSpPr>
        <p:spPr>
          <a:xfrm>
            <a:off x="691052" y="1851076"/>
            <a:ext cx="3664606" cy="1286372"/>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1900" dirty="0">
                <a:latin typeface="Outfit"/>
              </a:rPr>
              <a:t>How did it feel when your home was taken away?</a:t>
            </a:r>
          </a:p>
        </p:txBody>
      </p:sp>
      <p:sp>
        <p:nvSpPr>
          <p:cNvPr id="3" name="Title 1">
            <a:extLst>
              <a:ext uri="{FF2B5EF4-FFF2-40B4-BE49-F238E27FC236}">
                <a16:creationId xmlns:a16="http://schemas.microsoft.com/office/drawing/2014/main" id="{94F80395-6CFC-EA35-6FB8-1DC51DF3EB4E}"/>
              </a:ext>
            </a:extLst>
          </p:cNvPr>
          <p:cNvSpPr txBox="1">
            <a:spLocks/>
          </p:cNvSpPr>
          <p:nvPr/>
        </p:nvSpPr>
        <p:spPr>
          <a:xfrm>
            <a:off x="675110" y="551600"/>
            <a:ext cx="6243047" cy="1317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4800" dirty="0"/>
              <a:t>Suggested questions</a:t>
            </a:r>
          </a:p>
          <a:p>
            <a:pPr>
              <a:lnSpc>
                <a:spcPct val="110000"/>
              </a:lnSpc>
            </a:pPr>
            <a:endParaRPr lang="en-US" sz="4800" dirty="0"/>
          </a:p>
        </p:txBody>
      </p:sp>
      <p:sp>
        <p:nvSpPr>
          <p:cNvPr id="4" name="Rectangle: Rounded Corners 3">
            <a:extLst>
              <a:ext uri="{FF2B5EF4-FFF2-40B4-BE49-F238E27FC236}">
                <a16:creationId xmlns:a16="http://schemas.microsoft.com/office/drawing/2014/main" id="{B3453B28-8211-ED77-C6EE-4E2EF128CFAC}"/>
              </a:ext>
            </a:extLst>
          </p:cNvPr>
          <p:cNvSpPr/>
          <p:nvPr/>
        </p:nvSpPr>
        <p:spPr>
          <a:xfrm>
            <a:off x="691052" y="3286577"/>
            <a:ext cx="3664606" cy="1286372"/>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1900" dirty="0">
                <a:latin typeface="Outfit"/>
              </a:rPr>
              <a:t>What do you wish others had understood about you?</a:t>
            </a:r>
          </a:p>
        </p:txBody>
      </p:sp>
      <p:sp>
        <p:nvSpPr>
          <p:cNvPr id="5" name="Rectangle: Rounded Corners 3">
            <a:extLst>
              <a:ext uri="{FF2B5EF4-FFF2-40B4-BE49-F238E27FC236}">
                <a16:creationId xmlns:a16="http://schemas.microsoft.com/office/drawing/2014/main" id="{B11784DF-FA72-BFBD-D0ED-CC137DDD2063}"/>
              </a:ext>
            </a:extLst>
          </p:cNvPr>
          <p:cNvSpPr/>
          <p:nvPr/>
        </p:nvSpPr>
        <p:spPr>
          <a:xfrm>
            <a:off x="691052" y="4678497"/>
            <a:ext cx="3664606" cy="1286372"/>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1900" dirty="0">
                <a:latin typeface="Outfit"/>
              </a:rPr>
              <a:t>What do you wish others had understood about you?</a:t>
            </a:r>
          </a:p>
        </p:txBody>
      </p:sp>
      <p:pic>
        <p:nvPicPr>
          <p:cNvPr id="6" name="Picture 5" descr="A poster of a rabbit&#10;&#10;Description automatically generated">
            <a:extLst>
              <a:ext uri="{FF2B5EF4-FFF2-40B4-BE49-F238E27FC236}">
                <a16:creationId xmlns:a16="http://schemas.microsoft.com/office/drawing/2014/main" id="{EE971325-D5A1-516D-D594-508AA882663D}"/>
              </a:ext>
            </a:extLst>
          </p:cNvPr>
          <p:cNvPicPr>
            <a:picLocks noChangeAspect="1"/>
          </p:cNvPicPr>
          <p:nvPr/>
        </p:nvPicPr>
        <p:blipFill>
          <a:blip r:embed="rId2"/>
          <a:srcRect l="30604" t="18500" r="27040" b="18220"/>
          <a:stretch/>
        </p:blipFill>
        <p:spPr>
          <a:xfrm>
            <a:off x="4627559" y="1590835"/>
            <a:ext cx="2936881" cy="4677855"/>
          </a:xfrm>
          <a:prstGeom prst="roundRect">
            <a:avLst>
              <a:gd name="adj" fmla="val 8883"/>
            </a:avLst>
          </a:prstGeom>
        </p:spPr>
      </p:pic>
      <p:sp>
        <p:nvSpPr>
          <p:cNvPr id="7" name="Rectangle: Rounded Corners 3">
            <a:extLst>
              <a:ext uri="{FF2B5EF4-FFF2-40B4-BE49-F238E27FC236}">
                <a16:creationId xmlns:a16="http://schemas.microsoft.com/office/drawing/2014/main" id="{4378A790-54A1-A3DE-5F2D-15BA677D0209}"/>
              </a:ext>
            </a:extLst>
          </p:cNvPr>
          <p:cNvSpPr/>
          <p:nvPr/>
        </p:nvSpPr>
        <p:spPr>
          <a:xfrm>
            <a:off x="7946094" y="1720503"/>
            <a:ext cx="3664606" cy="1286372"/>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1900" dirty="0">
                <a:latin typeface="Outfit"/>
              </a:rPr>
              <a:t>Was it hard to forgive yourself?  Why or why not?</a:t>
            </a:r>
          </a:p>
        </p:txBody>
      </p:sp>
      <p:sp>
        <p:nvSpPr>
          <p:cNvPr id="8" name="Rectangle: Rounded Corners 3">
            <a:extLst>
              <a:ext uri="{FF2B5EF4-FFF2-40B4-BE49-F238E27FC236}">
                <a16:creationId xmlns:a16="http://schemas.microsoft.com/office/drawing/2014/main" id="{F0AEE62E-EDF0-5303-8C94-2302994AAA35}"/>
              </a:ext>
            </a:extLst>
          </p:cNvPr>
          <p:cNvSpPr/>
          <p:nvPr/>
        </p:nvSpPr>
        <p:spPr>
          <a:xfrm>
            <a:off x="7946094" y="3156005"/>
            <a:ext cx="3664606" cy="1286372"/>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1900" dirty="0">
                <a:latin typeface="Outfit"/>
              </a:rPr>
              <a:t>What helped you find peace and move forward?</a:t>
            </a:r>
          </a:p>
        </p:txBody>
      </p:sp>
      <p:sp>
        <p:nvSpPr>
          <p:cNvPr id="9" name="Rectangle: Rounded Corners 3">
            <a:extLst>
              <a:ext uri="{FF2B5EF4-FFF2-40B4-BE49-F238E27FC236}">
                <a16:creationId xmlns:a16="http://schemas.microsoft.com/office/drawing/2014/main" id="{C0A26C01-8C69-6BF3-68D1-DEDC8110264C}"/>
              </a:ext>
            </a:extLst>
          </p:cNvPr>
          <p:cNvSpPr/>
          <p:nvPr/>
        </p:nvSpPr>
        <p:spPr>
          <a:xfrm>
            <a:off x="7946094" y="4572949"/>
            <a:ext cx="3664606" cy="1629772"/>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1900" dirty="0">
                <a:latin typeface="Outfit"/>
              </a:rPr>
              <a:t>What advice would you give to someone who feels like they’ve lost everything?</a:t>
            </a:r>
          </a:p>
        </p:txBody>
      </p:sp>
    </p:spTree>
    <p:extLst>
      <p:ext uri="{BB962C8B-B14F-4D97-AF65-F5344CB8AC3E}">
        <p14:creationId xmlns:p14="http://schemas.microsoft.com/office/powerpoint/2010/main" val="12413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584698-75FC-7C5A-E9CD-5F470C2811D1}"/>
              </a:ext>
            </a:extLst>
          </p:cNvPr>
          <p:cNvSpPr/>
          <p:nvPr/>
        </p:nvSpPr>
        <p:spPr>
          <a:xfrm>
            <a:off x="594572" y="1381855"/>
            <a:ext cx="6112040" cy="8527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44000" rIns="288000" bIns="144000" rtlCol="0" anchor="ctr">
            <a:spAutoFit/>
          </a:bodyPr>
          <a:lstStyle/>
          <a:p>
            <a:pPr>
              <a:lnSpc>
                <a:spcPct val="110000"/>
              </a:lnSpc>
            </a:pPr>
            <a:r>
              <a:rPr lang="en-GB" sz="3200" dirty="0">
                <a:latin typeface="Outfit"/>
              </a:rPr>
              <a:t>Peace map</a:t>
            </a:r>
          </a:p>
        </p:txBody>
      </p:sp>
      <p:sp>
        <p:nvSpPr>
          <p:cNvPr id="2" name="Title 1">
            <a:extLst>
              <a:ext uri="{FF2B5EF4-FFF2-40B4-BE49-F238E27FC236}">
                <a16:creationId xmlns:a16="http://schemas.microsoft.com/office/drawing/2014/main" id="{982A5D16-DE9A-DA12-CDAB-1F74BFD1F5B0}"/>
              </a:ext>
            </a:extLst>
          </p:cNvPr>
          <p:cNvSpPr txBox="1">
            <a:spLocks/>
          </p:cNvSpPr>
          <p:nvPr/>
        </p:nvSpPr>
        <p:spPr>
          <a:xfrm>
            <a:off x="594573" y="50151"/>
            <a:ext cx="6243047" cy="1317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4800" dirty="0"/>
              <a:t>Places of peace</a:t>
            </a:r>
          </a:p>
        </p:txBody>
      </p:sp>
      <p:sp>
        <p:nvSpPr>
          <p:cNvPr id="5" name="Rectangle: Rounded Corners 3">
            <a:extLst>
              <a:ext uri="{FF2B5EF4-FFF2-40B4-BE49-F238E27FC236}">
                <a16:creationId xmlns:a16="http://schemas.microsoft.com/office/drawing/2014/main" id="{0063B419-5A54-C8AD-313B-376F3A19BF07}"/>
              </a:ext>
            </a:extLst>
          </p:cNvPr>
          <p:cNvSpPr/>
          <p:nvPr/>
        </p:nvSpPr>
        <p:spPr>
          <a:xfrm>
            <a:off x="594571" y="2409584"/>
            <a:ext cx="6112041" cy="8527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44000" rIns="288000" bIns="144000" rtlCol="0" anchor="ctr">
            <a:spAutoFit/>
          </a:bodyPr>
          <a:lstStyle/>
          <a:p>
            <a:pPr>
              <a:lnSpc>
                <a:spcPct val="110000"/>
              </a:lnSpc>
            </a:pPr>
            <a:r>
              <a:rPr lang="en-GB" sz="3200" dirty="0">
                <a:latin typeface="Outfit"/>
              </a:rPr>
              <a:t>Peace looks like...</a:t>
            </a:r>
          </a:p>
        </p:txBody>
      </p:sp>
      <p:sp>
        <p:nvSpPr>
          <p:cNvPr id="7" name="Rectangle: Rounded Corners 3">
            <a:extLst>
              <a:ext uri="{FF2B5EF4-FFF2-40B4-BE49-F238E27FC236}">
                <a16:creationId xmlns:a16="http://schemas.microsoft.com/office/drawing/2014/main" id="{6957814A-333A-73F7-C307-CF62F3651114}"/>
              </a:ext>
            </a:extLst>
          </p:cNvPr>
          <p:cNvSpPr/>
          <p:nvPr/>
        </p:nvSpPr>
        <p:spPr>
          <a:xfrm>
            <a:off x="594572" y="3429000"/>
            <a:ext cx="6112041" cy="8527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44000" rIns="288000" bIns="144000" rtlCol="0" anchor="ctr">
            <a:spAutoFit/>
          </a:bodyPr>
          <a:lstStyle/>
          <a:p>
            <a:pPr>
              <a:lnSpc>
                <a:spcPct val="110000"/>
              </a:lnSpc>
            </a:pPr>
            <a:r>
              <a:rPr lang="en-GB" sz="3200" dirty="0">
                <a:latin typeface="Outfit"/>
              </a:rPr>
              <a:t>Peace journal</a:t>
            </a:r>
          </a:p>
        </p:txBody>
      </p:sp>
      <p:sp>
        <p:nvSpPr>
          <p:cNvPr id="8" name="Rectangle: Rounded Corners 3">
            <a:extLst>
              <a:ext uri="{FF2B5EF4-FFF2-40B4-BE49-F238E27FC236}">
                <a16:creationId xmlns:a16="http://schemas.microsoft.com/office/drawing/2014/main" id="{9A727A0F-CF3B-82A4-A409-CE569272A229}"/>
              </a:ext>
            </a:extLst>
          </p:cNvPr>
          <p:cNvSpPr/>
          <p:nvPr/>
        </p:nvSpPr>
        <p:spPr>
          <a:xfrm>
            <a:off x="594572" y="4471432"/>
            <a:ext cx="6112041" cy="8527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44000" rIns="288000" bIns="144000" rtlCol="0" anchor="ctr">
            <a:spAutoFit/>
          </a:bodyPr>
          <a:lstStyle/>
          <a:p>
            <a:pPr>
              <a:lnSpc>
                <a:spcPct val="110000"/>
              </a:lnSpc>
            </a:pPr>
            <a:r>
              <a:rPr lang="en-GB" sz="3200" dirty="0">
                <a:latin typeface="Outfit"/>
              </a:rPr>
              <a:t>Mindfulness reflection</a:t>
            </a:r>
          </a:p>
        </p:txBody>
      </p:sp>
      <p:sp>
        <p:nvSpPr>
          <p:cNvPr id="9" name="Rectangle: Rounded Corners 3">
            <a:extLst>
              <a:ext uri="{FF2B5EF4-FFF2-40B4-BE49-F238E27FC236}">
                <a16:creationId xmlns:a16="http://schemas.microsoft.com/office/drawing/2014/main" id="{30816883-48DA-0365-F50C-415D9ECDE698}"/>
              </a:ext>
            </a:extLst>
          </p:cNvPr>
          <p:cNvSpPr/>
          <p:nvPr/>
        </p:nvSpPr>
        <p:spPr>
          <a:xfrm>
            <a:off x="594572" y="5499161"/>
            <a:ext cx="6112042" cy="8527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44000" rIns="288000" bIns="144000" rtlCol="0" anchor="ctr">
            <a:spAutoFit/>
          </a:bodyPr>
          <a:lstStyle/>
          <a:p>
            <a:pPr>
              <a:lnSpc>
                <a:spcPct val="110000"/>
              </a:lnSpc>
            </a:pPr>
            <a:r>
              <a:rPr lang="en-GB" sz="3200" dirty="0">
                <a:latin typeface="Outfit"/>
              </a:rPr>
              <a:t>Class discussion or circle time</a:t>
            </a:r>
          </a:p>
        </p:txBody>
      </p:sp>
      <p:pic>
        <p:nvPicPr>
          <p:cNvPr id="10" name="Picture 9" descr="&quot;Peaceful&quot;, Painting by Joe Cardinal | Artmajeur">
            <a:extLst>
              <a:ext uri="{FF2B5EF4-FFF2-40B4-BE49-F238E27FC236}">
                <a16:creationId xmlns:a16="http://schemas.microsoft.com/office/drawing/2014/main" id="{9EB11E0F-E92E-B376-FE90-E8E304D90373}"/>
              </a:ext>
            </a:extLst>
          </p:cNvPr>
          <p:cNvPicPr>
            <a:picLocks noChangeAspect="1"/>
          </p:cNvPicPr>
          <p:nvPr/>
        </p:nvPicPr>
        <p:blipFill>
          <a:blip r:embed="rId3"/>
          <a:stretch>
            <a:fillRect/>
          </a:stretch>
        </p:blipFill>
        <p:spPr>
          <a:xfrm>
            <a:off x="7109730" y="-1"/>
            <a:ext cx="5120427" cy="6950707"/>
          </a:xfrm>
          <a:prstGeom prst="rect">
            <a:avLst/>
          </a:prstGeom>
        </p:spPr>
      </p:pic>
      <p:sp>
        <p:nvSpPr>
          <p:cNvPr id="11" name="Rectangle: Rounded Corners 3">
            <a:extLst>
              <a:ext uri="{FF2B5EF4-FFF2-40B4-BE49-F238E27FC236}">
                <a16:creationId xmlns:a16="http://schemas.microsoft.com/office/drawing/2014/main" id="{DBEE1F23-0680-F33F-F2CC-57C1AAE8E459}"/>
              </a:ext>
            </a:extLst>
          </p:cNvPr>
          <p:cNvSpPr/>
          <p:nvPr/>
        </p:nvSpPr>
        <p:spPr>
          <a:xfrm>
            <a:off x="7552386" y="3589140"/>
            <a:ext cx="4235113" cy="2762801"/>
          </a:xfrm>
          <a:prstGeom prst="roundRect">
            <a:avLst>
              <a:gd name="adj" fmla="val 12088"/>
            </a:avLst>
          </a:prstGeom>
          <a:solidFill>
            <a:srgbClr val="E7C9BE"/>
          </a:solid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400" dirty="0">
                <a:solidFill>
                  <a:schemeClr val="tx1"/>
                </a:solidFill>
                <a:latin typeface="Outfit"/>
              </a:rPr>
              <a:t>"Do not let your hearts be troubled and do not be afraid."                       </a:t>
            </a:r>
          </a:p>
          <a:p>
            <a:pPr>
              <a:lnSpc>
                <a:spcPct val="110000"/>
              </a:lnSpc>
            </a:pPr>
            <a:endParaRPr lang="en-GB" sz="2400" dirty="0">
              <a:solidFill>
                <a:schemeClr val="tx1"/>
              </a:solidFill>
              <a:latin typeface="Outfit"/>
            </a:endParaRPr>
          </a:p>
          <a:p>
            <a:pPr>
              <a:lnSpc>
                <a:spcPct val="110000"/>
              </a:lnSpc>
            </a:pPr>
            <a:r>
              <a:rPr lang="en-GB" sz="2400" dirty="0">
                <a:solidFill>
                  <a:schemeClr val="tx1"/>
                </a:solidFill>
                <a:latin typeface="Outfit"/>
              </a:rPr>
              <a:t>John 14:27 (NIV)</a:t>
            </a:r>
          </a:p>
        </p:txBody>
      </p:sp>
    </p:spTree>
    <p:extLst>
      <p:ext uri="{BB962C8B-B14F-4D97-AF65-F5344CB8AC3E}">
        <p14:creationId xmlns:p14="http://schemas.microsoft.com/office/powerpoint/2010/main" val="121725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armony - Peace Of Soul Painting, Painting by Liza Wheeler | Artmajeur">
            <a:extLst>
              <a:ext uri="{FF2B5EF4-FFF2-40B4-BE49-F238E27FC236}">
                <a16:creationId xmlns:a16="http://schemas.microsoft.com/office/drawing/2014/main" id="{53114569-ABA7-4BE7-4209-2DC1AA1E0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775" y="0"/>
            <a:ext cx="985411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05584698-75FC-7C5A-E9CD-5F470C2811D1}"/>
              </a:ext>
            </a:extLst>
          </p:cNvPr>
          <p:cNvSpPr/>
          <p:nvPr/>
        </p:nvSpPr>
        <p:spPr>
          <a:xfrm>
            <a:off x="594573" y="780175"/>
            <a:ext cx="5818259" cy="2898354"/>
          </a:xfrm>
          <a:prstGeom prst="roundRect">
            <a:avLst>
              <a:gd name="adj" fmla="val 7522"/>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and where can we find spaces of peace? </a:t>
            </a:r>
          </a:p>
          <a:p>
            <a:pPr>
              <a:lnSpc>
                <a:spcPct val="110000"/>
              </a:lnSpc>
            </a:pPr>
            <a:endParaRPr lang="en-GB" sz="3200" dirty="0">
              <a:latin typeface="Outfit"/>
            </a:endParaRPr>
          </a:p>
          <a:p>
            <a:pPr>
              <a:lnSpc>
                <a:spcPct val="110000"/>
              </a:lnSpc>
            </a:pPr>
            <a:r>
              <a:rPr lang="en-GB" sz="3200" dirty="0">
                <a:latin typeface="Outfit"/>
              </a:rPr>
              <a:t>Why is this important? </a:t>
            </a:r>
          </a:p>
        </p:txBody>
      </p:sp>
      <p:sp>
        <p:nvSpPr>
          <p:cNvPr id="6" name="Rectangle: Rounded Corners 3">
            <a:extLst>
              <a:ext uri="{FF2B5EF4-FFF2-40B4-BE49-F238E27FC236}">
                <a16:creationId xmlns:a16="http://schemas.microsoft.com/office/drawing/2014/main" id="{1894A359-4552-E29E-6FAB-F955E4D51EBF}"/>
              </a:ext>
            </a:extLst>
          </p:cNvPr>
          <p:cNvSpPr/>
          <p:nvPr/>
        </p:nvSpPr>
        <p:spPr>
          <a:xfrm>
            <a:off x="594573" y="3936800"/>
            <a:ext cx="5818259"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does peace look like for you? </a:t>
            </a:r>
          </a:p>
        </p:txBody>
      </p:sp>
    </p:spTree>
    <p:extLst>
      <p:ext uri="{BB962C8B-B14F-4D97-AF65-F5344CB8AC3E}">
        <p14:creationId xmlns:p14="http://schemas.microsoft.com/office/powerpoint/2010/main" val="1735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848884"/>
            <a:ext cx="4887555" cy="4699399"/>
          </a:xfrm>
        </p:spPr>
        <p:txBody>
          <a:bodyPr/>
          <a:lstStyle/>
          <a:p>
            <a:r>
              <a:rPr lang="en-GB" dirty="0"/>
              <a:t> Finding places of peace is important for everyone. These are places where we feel calm and happy, like a cosy corner at home, a quiet spot in the park, or while reading a favourite book. </a:t>
            </a:r>
          </a:p>
        </p:txBody>
      </p:sp>
      <p:pic>
        <p:nvPicPr>
          <p:cNvPr id="4" name="Picture 3" descr="Circle of smiling faces of children with heads together looking downwards">
            <a:extLst>
              <a:ext uri="{FF2B5EF4-FFF2-40B4-BE49-F238E27FC236}">
                <a16:creationId xmlns:a16="http://schemas.microsoft.com/office/drawing/2014/main" id="{EA4C905B-916B-E90B-69C1-3355876474A3}"/>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76249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C5A4317-3C86-E2F8-BECA-19789769BAA8}"/>
              </a:ext>
            </a:extLst>
          </p:cNvPr>
          <p:cNvSpPr txBox="1">
            <a:spLocks/>
          </p:cNvSpPr>
          <p:nvPr/>
        </p:nvSpPr>
        <p:spPr>
          <a:xfrm>
            <a:off x="2439678" y="1079300"/>
            <a:ext cx="5007870"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also important to be kind to ourselves, giving ourselves breaks when we need them and treating ourselves with gentle words.</a:t>
            </a:r>
          </a:p>
          <a:p>
            <a:r>
              <a:rPr lang="en-GB" dirty="0"/>
              <a:t>By discovering our own peaceful places and practising self-kindness, we can bring more calm and happiness into our lives and the lives of those around us. </a:t>
            </a:r>
          </a:p>
          <a:p>
            <a:endParaRPr lang="en-GB" dirty="0"/>
          </a:p>
        </p:txBody>
      </p:sp>
      <p:pic>
        <p:nvPicPr>
          <p:cNvPr id="4" name="Picture 3" descr="Circle of smiling faces of children with heads together looking downwards">
            <a:extLst>
              <a:ext uri="{FF2B5EF4-FFF2-40B4-BE49-F238E27FC236}">
                <a16:creationId xmlns:a16="http://schemas.microsoft.com/office/drawing/2014/main" id="{5A40747D-7A1D-6AAC-0C05-4CB199BE7DCA}"/>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4274360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a:xfrm>
            <a:off x="2911627" y="1848884"/>
            <a:ext cx="8602594" cy="4099669"/>
          </a:xfrm>
        </p:spPr>
        <p:txBody>
          <a:bodyPr/>
          <a:lstStyle/>
          <a:p>
            <a:pPr>
              <a:spcAft>
                <a:spcPts val="2000"/>
              </a:spcAft>
            </a:pPr>
            <a:r>
              <a:rPr lang="en-GB" dirty="0"/>
              <a:t>Dear God, </a:t>
            </a:r>
          </a:p>
          <a:p>
            <a:pPr>
              <a:spcAft>
                <a:spcPts val="2000"/>
              </a:spcAft>
            </a:pPr>
            <a:r>
              <a:rPr lang="en-GB" dirty="0"/>
              <a:t>Thank you for the peaceful places in our lives where we can feel calm and happy. Help us to find and cherish these moments of </a:t>
            </a:r>
            <a:r>
              <a:rPr lang="en-GB" dirty="0" err="1"/>
              <a:t>tranquility</a:t>
            </a:r>
            <a:r>
              <a:rPr lang="en-GB" dirty="0"/>
              <a:t>, whether it's a cosy corner at home, a quiet spot in the park, or enjoying a favourite book. Teach us to be kind to ourselves, giving ourselves the breaks we need and treating ourselves with gentle words. </a:t>
            </a:r>
          </a:p>
          <a:p>
            <a:pPr>
              <a:spcAft>
                <a:spcPts val="2000"/>
              </a:spcAft>
            </a:pPr>
            <a:r>
              <a:rPr lang="en-GB" dirty="0"/>
              <a:t>May we share this peace and kindness with those around us, spreading your love and serenity. </a:t>
            </a:r>
          </a:p>
          <a:p>
            <a:pPr>
              <a:spcAft>
                <a:spcPts val="2000"/>
              </a:spcAft>
            </a:pPr>
            <a:r>
              <a:rPr lang="en-GB" dirty="0"/>
              <a:t>Amen.</a:t>
            </a:r>
          </a:p>
          <a:p>
            <a:pPr>
              <a:spcAft>
                <a:spcPts val="2000"/>
              </a:spcAft>
            </a:pPr>
            <a:endParaRPr lang="en-GB" dirty="0"/>
          </a:p>
        </p:txBody>
      </p:sp>
    </p:spTree>
    <p:extLst>
      <p:ext uri="{BB962C8B-B14F-4D97-AF65-F5344CB8AC3E}">
        <p14:creationId xmlns:p14="http://schemas.microsoft.com/office/powerpoint/2010/main" val="1410456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40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intentionally flourish together?</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of a rabbit&#10;&#10;Description automatically generated">
            <a:extLst>
              <a:ext uri="{FF2B5EF4-FFF2-40B4-BE49-F238E27FC236}">
                <a16:creationId xmlns:a16="http://schemas.microsoft.com/office/drawing/2014/main" id="{38FC0CB9-D61E-5A4F-EE4B-0872CFF7E15D}"/>
              </a:ext>
            </a:extLst>
          </p:cNvPr>
          <p:cNvPicPr>
            <a:picLocks noChangeAspect="1"/>
          </p:cNvPicPr>
          <p:nvPr/>
        </p:nvPicPr>
        <p:blipFill>
          <a:blip r:embed="rId3"/>
          <a:stretch>
            <a:fillRect/>
          </a:stretch>
        </p:blipFill>
        <p:spPr>
          <a:xfrm>
            <a:off x="6786652" y="0"/>
            <a:ext cx="5405348" cy="6858000"/>
          </a:xfrm>
          <a:prstGeom prst="rect">
            <a:avLst/>
          </a:prstGeom>
        </p:spPr>
      </p:pic>
      <p:sp>
        <p:nvSpPr>
          <p:cNvPr id="2" name="Rectangle: Rounded Corners 3">
            <a:extLst>
              <a:ext uri="{FF2B5EF4-FFF2-40B4-BE49-F238E27FC236}">
                <a16:creationId xmlns:a16="http://schemas.microsoft.com/office/drawing/2014/main" id="{D81EDCE4-5512-9738-BFBF-A8EF4B540845}"/>
              </a:ext>
            </a:extLst>
          </p:cNvPr>
          <p:cNvSpPr/>
          <p:nvPr/>
        </p:nvSpPr>
        <p:spPr>
          <a:xfrm>
            <a:off x="642699" y="1392607"/>
            <a:ext cx="5072301"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Whose voice is heard?</a:t>
            </a:r>
          </a:p>
        </p:txBody>
      </p:sp>
      <p:sp>
        <p:nvSpPr>
          <p:cNvPr id="3" name="Rectangle: Rounded Corners 3">
            <a:extLst>
              <a:ext uri="{FF2B5EF4-FFF2-40B4-BE49-F238E27FC236}">
                <a16:creationId xmlns:a16="http://schemas.microsoft.com/office/drawing/2014/main" id="{CE6FB92B-B8CF-45DA-9A8B-A8ED8C2E291E}"/>
              </a:ext>
            </a:extLst>
          </p:cNvPr>
          <p:cNvSpPr/>
          <p:nvPr/>
        </p:nvSpPr>
        <p:spPr>
          <a:xfrm>
            <a:off x="642699" y="2847360"/>
            <a:ext cx="5072301"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Whose voice is missing?</a:t>
            </a:r>
          </a:p>
        </p:txBody>
      </p:sp>
      <p:pic>
        <p:nvPicPr>
          <p:cNvPr id="8" name="Picture 7">
            <a:extLst>
              <a:ext uri="{FF2B5EF4-FFF2-40B4-BE49-F238E27FC236}">
                <a16:creationId xmlns:a16="http://schemas.microsoft.com/office/drawing/2014/main" id="{091250F9-3253-8975-E7B5-2C280D6280AA}"/>
              </a:ext>
            </a:extLst>
          </p:cNvPr>
          <p:cNvPicPr>
            <a:picLocks noChangeAspect="1"/>
          </p:cNvPicPr>
          <p:nvPr/>
        </p:nvPicPr>
        <p:blipFill>
          <a:blip r:embed="rId4"/>
          <a:stretch>
            <a:fillRect/>
          </a:stretch>
        </p:blipFill>
        <p:spPr>
          <a:xfrm>
            <a:off x="745864" y="5016590"/>
            <a:ext cx="2432985" cy="897606"/>
          </a:xfrm>
          <a:prstGeom prst="roundRect">
            <a:avLst/>
          </a:prstGeom>
          <a:solidFill>
            <a:srgbClr val="FFFFFF">
              <a:shade val="85000"/>
            </a:srgbClr>
          </a:solidFill>
          <a:ln>
            <a:noFill/>
          </a:ln>
          <a:effectLst>
            <a:reflection endPos="0" dist="5000" dir="5400000" sy="-100000" algn="bl" rotWithShape="0"/>
          </a:effectLst>
        </p:spPr>
      </p:pic>
    </p:spTree>
    <p:extLst>
      <p:ext uri="{BB962C8B-B14F-4D97-AF65-F5344CB8AC3E}">
        <p14:creationId xmlns:p14="http://schemas.microsoft.com/office/powerpoint/2010/main" val="569957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of a rabbit&#10;&#10;Description automatically generated">
            <a:extLst>
              <a:ext uri="{FF2B5EF4-FFF2-40B4-BE49-F238E27FC236}">
                <a16:creationId xmlns:a16="http://schemas.microsoft.com/office/drawing/2014/main" id="{38FC0CB9-D61E-5A4F-EE4B-0872CFF7E15D}"/>
              </a:ext>
            </a:extLst>
          </p:cNvPr>
          <p:cNvPicPr>
            <a:picLocks noChangeAspect="1"/>
          </p:cNvPicPr>
          <p:nvPr/>
        </p:nvPicPr>
        <p:blipFill>
          <a:blip r:embed="rId3"/>
          <a:stretch>
            <a:fillRect/>
          </a:stretch>
        </p:blipFill>
        <p:spPr>
          <a:xfrm>
            <a:off x="6786652" y="0"/>
            <a:ext cx="5405348" cy="6858000"/>
          </a:xfrm>
          <a:prstGeom prst="rect">
            <a:avLst/>
          </a:prstGeom>
        </p:spPr>
      </p:pic>
      <p:sp>
        <p:nvSpPr>
          <p:cNvPr id="4" name="Rectangle: Rounded Corners 3">
            <a:extLst>
              <a:ext uri="{FF2B5EF4-FFF2-40B4-BE49-F238E27FC236}">
                <a16:creationId xmlns:a16="http://schemas.microsoft.com/office/drawing/2014/main" id="{1AAA1E67-B559-E1D2-7ABC-567937F1C4DE}"/>
              </a:ext>
            </a:extLst>
          </p:cNvPr>
          <p:cNvSpPr/>
          <p:nvPr/>
        </p:nvSpPr>
        <p:spPr>
          <a:xfrm>
            <a:off x="642699" y="845272"/>
            <a:ext cx="6828912"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was forgiveness practised?</a:t>
            </a:r>
          </a:p>
        </p:txBody>
      </p:sp>
      <p:sp>
        <p:nvSpPr>
          <p:cNvPr id="5" name="Rectangle: Rounded Corners 3">
            <a:extLst>
              <a:ext uri="{FF2B5EF4-FFF2-40B4-BE49-F238E27FC236}">
                <a16:creationId xmlns:a16="http://schemas.microsoft.com/office/drawing/2014/main" id="{72F8B766-1B7A-4C22-9BA3-9AFADA568BB7}"/>
              </a:ext>
            </a:extLst>
          </p:cNvPr>
          <p:cNvSpPr/>
          <p:nvPr/>
        </p:nvSpPr>
        <p:spPr>
          <a:xfrm>
            <a:off x="642698" y="2256189"/>
            <a:ext cx="7237985" cy="2793341"/>
          </a:xfrm>
          <a:prstGeom prst="roundRect">
            <a:avLst>
              <a:gd name="adj" fmla="val 6205"/>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was forgiveness practised? Was it linked to actions, or did the creature demonstrate forgiveness towards itself to move on?</a:t>
            </a:r>
          </a:p>
        </p:txBody>
      </p:sp>
      <p:pic>
        <p:nvPicPr>
          <p:cNvPr id="6" name="Picture 5">
            <a:extLst>
              <a:ext uri="{FF2B5EF4-FFF2-40B4-BE49-F238E27FC236}">
                <a16:creationId xmlns:a16="http://schemas.microsoft.com/office/drawing/2014/main" id="{510E9EF4-0DF4-A75C-7206-18422B627938}"/>
              </a:ext>
            </a:extLst>
          </p:cNvPr>
          <p:cNvPicPr>
            <a:picLocks noChangeAspect="1"/>
          </p:cNvPicPr>
          <p:nvPr/>
        </p:nvPicPr>
        <p:blipFill>
          <a:blip r:embed="rId4"/>
          <a:stretch>
            <a:fillRect/>
          </a:stretch>
        </p:blipFill>
        <p:spPr>
          <a:xfrm>
            <a:off x="642698" y="5391217"/>
            <a:ext cx="2432985" cy="897606"/>
          </a:xfrm>
          <a:prstGeom prst="roundRect">
            <a:avLst/>
          </a:prstGeom>
          <a:solidFill>
            <a:srgbClr val="FFFFFF">
              <a:shade val="85000"/>
            </a:srgbClr>
          </a:solidFill>
          <a:ln>
            <a:noFill/>
          </a:ln>
          <a:effectLst>
            <a:reflection endPos="0" dist="5000" dir="5400000" sy="-100000" algn="bl" rotWithShape="0"/>
          </a:effectLst>
        </p:spPr>
      </p:pic>
    </p:spTree>
    <p:extLst>
      <p:ext uri="{BB962C8B-B14F-4D97-AF65-F5344CB8AC3E}">
        <p14:creationId xmlns:p14="http://schemas.microsoft.com/office/powerpoint/2010/main" val="857072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rt-shaped blurry lights">
            <a:extLst>
              <a:ext uri="{FF2B5EF4-FFF2-40B4-BE49-F238E27FC236}">
                <a16:creationId xmlns:a16="http://schemas.microsoft.com/office/drawing/2014/main" id="{77D0AF56-47FA-E44A-A8D7-8E5E93B61B8B}"/>
              </a:ext>
            </a:extLst>
          </p:cNvPr>
          <p:cNvPicPr>
            <a:picLocks noChangeAspect="1"/>
          </p:cNvPicPr>
          <p:nvPr/>
        </p:nvPicPr>
        <p:blipFill>
          <a:blip r:embed="rId2"/>
          <a:srcRect l="1" r="40961"/>
          <a:stretch>
            <a:fillRect/>
          </a:stretch>
        </p:blipFill>
        <p:spPr>
          <a:xfrm>
            <a:off x="6096000" y="0"/>
            <a:ext cx="6096000" cy="6858000"/>
          </a:xfrm>
          <a:prstGeom prst="rect">
            <a:avLst/>
          </a:prstGeom>
        </p:spPr>
      </p:pic>
      <p:sp>
        <p:nvSpPr>
          <p:cNvPr id="4" name="Rectangle: Rounded Corners 3">
            <a:extLst>
              <a:ext uri="{FF2B5EF4-FFF2-40B4-BE49-F238E27FC236}">
                <a16:creationId xmlns:a16="http://schemas.microsoft.com/office/drawing/2014/main" id="{1AAA1E67-B559-E1D2-7ABC-567937F1C4DE}"/>
              </a:ext>
            </a:extLst>
          </p:cNvPr>
          <p:cNvSpPr/>
          <p:nvPr/>
        </p:nvSpPr>
        <p:spPr>
          <a:xfrm>
            <a:off x="546446" y="1696716"/>
            <a:ext cx="5950607" cy="2898354"/>
          </a:xfrm>
          <a:prstGeom prst="roundRect">
            <a:avLst>
              <a:gd name="adj" fmla="val 12088"/>
            </a:avLst>
          </a:prstGeom>
          <a:solidFill>
            <a:srgbClr val="D4E6DE"/>
          </a:solidFill>
          <a:ln w="76200">
            <a:solidFill>
              <a:srgbClr val="549E80"/>
            </a:solid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solidFill>
                  <a:schemeClr val="tx1"/>
                </a:solidFill>
                <a:latin typeface="Outfit"/>
              </a:rPr>
              <a:t>"It is the heart that makes [someone] rich." </a:t>
            </a:r>
          </a:p>
          <a:p>
            <a:pPr>
              <a:lnSpc>
                <a:spcPct val="110000"/>
              </a:lnSpc>
            </a:pPr>
            <a:endParaRPr lang="en-GB" sz="3200" dirty="0">
              <a:solidFill>
                <a:schemeClr val="tx1"/>
              </a:solidFill>
              <a:latin typeface="Outfit"/>
            </a:endParaRPr>
          </a:p>
          <a:p>
            <a:pPr>
              <a:lnSpc>
                <a:spcPct val="110000"/>
              </a:lnSpc>
            </a:pPr>
            <a:r>
              <a:rPr lang="en-GB" sz="3200" dirty="0">
                <a:solidFill>
                  <a:schemeClr val="tx1"/>
                </a:solidFill>
                <a:latin typeface="Outfit"/>
              </a:rPr>
              <a:t>Henry Ward Beecher </a:t>
            </a:r>
          </a:p>
        </p:txBody>
      </p:sp>
    </p:spTree>
    <p:extLst>
      <p:ext uri="{BB962C8B-B14F-4D97-AF65-F5344CB8AC3E}">
        <p14:creationId xmlns:p14="http://schemas.microsoft.com/office/powerpoint/2010/main" val="2153210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st Street Art in LONDON - Part II: Shoreditch | bye:myself">
            <a:extLst>
              <a:ext uri="{FF2B5EF4-FFF2-40B4-BE49-F238E27FC236}">
                <a16:creationId xmlns:a16="http://schemas.microsoft.com/office/drawing/2014/main" id="{50248E5A-4773-3940-2248-9A45B31B5C47}"/>
              </a:ext>
            </a:extLst>
          </p:cNvPr>
          <p:cNvPicPr>
            <a:picLocks noChangeAspect="1"/>
          </p:cNvPicPr>
          <p:nvPr/>
        </p:nvPicPr>
        <p:blipFill>
          <a:blip r:embed="rId2"/>
          <a:stretch>
            <a:fillRect/>
          </a:stretch>
        </p:blipFill>
        <p:spPr>
          <a:xfrm>
            <a:off x="7385473" y="0"/>
            <a:ext cx="10378437" cy="6902291"/>
          </a:xfrm>
          <a:prstGeom prst="rect">
            <a:avLst/>
          </a:prstGeom>
        </p:spPr>
      </p:pic>
      <p:sp>
        <p:nvSpPr>
          <p:cNvPr id="3" name="Rectangle: Rounded Corners 3">
            <a:extLst>
              <a:ext uri="{FF2B5EF4-FFF2-40B4-BE49-F238E27FC236}">
                <a16:creationId xmlns:a16="http://schemas.microsoft.com/office/drawing/2014/main" id="{C5D66A5F-AB3E-602B-B597-B564D27C58BF}"/>
              </a:ext>
            </a:extLst>
          </p:cNvPr>
          <p:cNvSpPr/>
          <p:nvPr/>
        </p:nvSpPr>
        <p:spPr>
          <a:xfrm>
            <a:off x="642699" y="4491119"/>
            <a:ext cx="5926544"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could you view things differently? </a:t>
            </a:r>
          </a:p>
        </p:txBody>
      </p:sp>
      <p:sp>
        <p:nvSpPr>
          <p:cNvPr id="5" name="TextBox 4">
            <a:extLst>
              <a:ext uri="{FF2B5EF4-FFF2-40B4-BE49-F238E27FC236}">
                <a16:creationId xmlns:a16="http://schemas.microsoft.com/office/drawing/2014/main" id="{7BA60F9C-3D17-891F-34DE-95612FB8FBB8}"/>
              </a:ext>
            </a:extLst>
          </p:cNvPr>
          <p:cNvSpPr txBox="1"/>
          <p:nvPr/>
        </p:nvSpPr>
        <p:spPr>
          <a:xfrm>
            <a:off x="642698" y="625243"/>
            <a:ext cx="6046860" cy="3615477"/>
          </a:xfrm>
          <a:prstGeom prst="rect">
            <a:avLst/>
          </a:prstGeom>
          <a:noFill/>
        </p:spPr>
        <p:txBody>
          <a:bodyPr wrap="square">
            <a:spAutoFit/>
          </a:bodyPr>
          <a:lstStyle/>
          <a:p>
            <a:pPr>
              <a:lnSpc>
                <a:spcPct val="110000"/>
              </a:lnSpc>
            </a:pPr>
            <a:r>
              <a:rPr lang="en-GB" sz="3000" dirty="0">
                <a:latin typeface="Outfit"/>
              </a:rPr>
              <a:t>Think of an instance when you might not have recognised the richness of another person or their culture because you focused on material wealth, access to technology, or held an attitude of superiority.</a:t>
            </a:r>
          </a:p>
        </p:txBody>
      </p:sp>
    </p:spTree>
    <p:extLst>
      <p:ext uri="{BB962C8B-B14F-4D97-AF65-F5344CB8AC3E}">
        <p14:creationId xmlns:p14="http://schemas.microsoft.com/office/powerpoint/2010/main" val="296232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91DCA-CEFE-D88A-871D-9D79FECF33A3}"/>
              </a:ext>
            </a:extLst>
          </p:cNvPr>
          <p:cNvSpPr>
            <a:spLocks noGrp="1"/>
          </p:cNvSpPr>
          <p:nvPr>
            <p:ph type="body" sz="quarter" idx="10"/>
          </p:nvPr>
        </p:nvSpPr>
        <p:spPr>
          <a:xfrm>
            <a:off x="2380791" y="1272345"/>
            <a:ext cx="5403641" cy="929433"/>
          </a:xfrm>
        </p:spPr>
        <p:txBody>
          <a:bodyPr>
            <a:normAutofit/>
          </a:bodyPr>
          <a:lstStyle/>
          <a:p>
            <a:r>
              <a:rPr lang="en-US" dirty="0"/>
              <a:t>Ephesians 4:32 </a:t>
            </a:r>
          </a:p>
        </p:txBody>
      </p:sp>
      <p:sp>
        <p:nvSpPr>
          <p:cNvPr id="3" name="Text Placeholder 2">
            <a:extLst>
              <a:ext uri="{FF2B5EF4-FFF2-40B4-BE49-F238E27FC236}">
                <a16:creationId xmlns:a16="http://schemas.microsoft.com/office/drawing/2014/main" id="{528FE568-88DB-D2C4-E0B8-424A5AC1C53B}"/>
              </a:ext>
            </a:extLst>
          </p:cNvPr>
          <p:cNvSpPr>
            <a:spLocks noGrp="1"/>
          </p:cNvSpPr>
          <p:nvPr>
            <p:ph type="body" sz="quarter" idx="11"/>
          </p:nvPr>
        </p:nvSpPr>
        <p:spPr/>
        <p:txBody>
          <a:bodyPr/>
          <a:lstStyle/>
          <a:p>
            <a:r>
              <a:rPr lang="en-US" dirty="0"/>
              <a:t>"Be kind and compassionate to one another, forgiving each other, just as in Christ God forgave you."</a:t>
            </a:r>
          </a:p>
        </p:txBody>
      </p:sp>
    </p:spTree>
    <p:extLst>
      <p:ext uri="{BB962C8B-B14F-4D97-AF65-F5344CB8AC3E}">
        <p14:creationId xmlns:p14="http://schemas.microsoft.com/office/powerpoint/2010/main" val="3354014614"/>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2.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498</TotalTime>
  <Words>525</Words>
  <Application>Microsoft Macintosh PowerPoint</Application>
  <PresentationFormat>Widescreen</PresentationFormat>
  <Paragraphs>54</Paragraphs>
  <Slides>19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454</cp:revision>
  <dcterms:created xsi:type="dcterms:W3CDTF">2024-02-02T13:02:07Z</dcterms:created>
  <dcterms:modified xsi:type="dcterms:W3CDTF">2025-07-16T09:52:44Z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