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93" r:id="rId5"/>
    <p:sldId id="454" r:id="rId6"/>
    <p:sldId id="389" r:id="rId7"/>
    <p:sldId id="394" r:id="rId8"/>
    <p:sldId id="439" r:id="rId9"/>
    <p:sldId id="440" r:id="rId10"/>
    <p:sldId id="441" r:id="rId11"/>
    <p:sldId id="411" r:id="rId12"/>
    <p:sldId id="455" r:id="rId13"/>
    <p:sldId id="467" r:id="rId14"/>
    <p:sldId id="474" r:id="rId15"/>
    <p:sldId id="468" r:id="rId16"/>
    <p:sldId id="469" r:id="rId17"/>
    <p:sldId id="470" r:id="rId18"/>
    <p:sldId id="471" r:id="rId19"/>
    <p:sldId id="472" r:id="rId20"/>
    <p:sldId id="473" r:id="rId21"/>
    <p:sldId id="461" r:id="rId22"/>
    <p:sldId id="462" r:id="rId23"/>
    <p:sldId id="433" r:id="rId24"/>
    <p:sldId id="475" r:id="rId25"/>
    <p:sldId id="453" r:id="rId26"/>
    <p:sldId id="463" r:id="rId27"/>
    <p:sldId id="464" r:id="rId28"/>
    <p:sldId id="405" r:id="rId29"/>
    <p:sldId id="476" r:id="rId30"/>
    <p:sldId id="406"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8C"/>
    <a:srgbClr val="A72327"/>
    <a:srgbClr val="4BA0C1"/>
    <a:srgbClr val="549E80"/>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p:restoredTop sz="90548"/>
  </p:normalViewPr>
  <p:slideViewPr>
    <p:cSldViewPr snapToGrid="0">
      <p:cViewPr varScale="1">
        <p:scale>
          <a:sx n="101" d="100"/>
          <a:sy n="101" d="100"/>
        </p:scale>
        <p:origin x="1520"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5</a:t>
            </a:fld>
            <a:endParaRPr lang="en-US"/>
          </a:p>
        </p:txBody>
      </p:sp>
    </p:spTree>
    <p:extLst>
      <p:ext uri="{BB962C8B-B14F-4D97-AF65-F5344CB8AC3E}">
        <p14:creationId xmlns:p14="http://schemas.microsoft.com/office/powerpoint/2010/main" val="295605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6</a:t>
            </a:fld>
            <a:endParaRPr lang="en-US"/>
          </a:p>
        </p:txBody>
      </p:sp>
    </p:spTree>
    <p:extLst>
      <p:ext uri="{BB962C8B-B14F-4D97-AF65-F5344CB8AC3E}">
        <p14:creationId xmlns:p14="http://schemas.microsoft.com/office/powerpoint/2010/main" val="269650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20</a:t>
            </a:fld>
            <a:endParaRPr lang="en-US"/>
          </a:p>
        </p:txBody>
      </p:sp>
    </p:spTree>
    <p:extLst>
      <p:ext uri="{BB962C8B-B14F-4D97-AF65-F5344CB8AC3E}">
        <p14:creationId xmlns:p14="http://schemas.microsoft.com/office/powerpoint/2010/main" val="321215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21</a:t>
            </a:fld>
            <a:endParaRPr lang="en-US"/>
          </a:p>
        </p:txBody>
      </p:sp>
    </p:spTree>
    <p:extLst>
      <p:ext uri="{BB962C8B-B14F-4D97-AF65-F5344CB8AC3E}">
        <p14:creationId xmlns:p14="http://schemas.microsoft.com/office/powerpoint/2010/main" val="366121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22</a:t>
            </a:fld>
            <a:endParaRPr lang="en-US"/>
          </a:p>
        </p:txBody>
      </p:sp>
    </p:spTree>
    <p:extLst>
      <p:ext uri="{BB962C8B-B14F-4D97-AF65-F5344CB8AC3E}">
        <p14:creationId xmlns:p14="http://schemas.microsoft.com/office/powerpoint/2010/main" val="27855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27</a:t>
            </a:fld>
            <a:endParaRPr lang="en-US"/>
          </a:p>
        </p:txBody>
      </p:sp>
    </p:spTree>
    <p:extLst>
      <p:ext uri="{BB962C8B-B14F-4D97-AF65-F5344CB8AC3E}">
        <p14:creationId xmlns:p14="http://schemas.microsoft.com/office/powerpoint/2010/main" val="114506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cGkKJuWB_58" TargetMode="External"/><Relationship Id="rId1" Type="http://schemas.openxmlformats.org/officeDocument/2006/relationships/slideLayout" Target="../slideLayouts/slideLayout21.xml"/><Relationship Id="rId5" Type="http://schemas.openxmlformats.org/officeDocument/2006/relationships/image" Target="../media/image49.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blue shirt and red necklace&#10;&#10;AI-generated content may be incorrect.">
            <a:extLst>
              <a:ext uri="{FF2B5EF4-FFF2-40B4-BE49-F238E27FC236}">
                <a16:creationId xmlns:a16="http://schemas.microsoft.com/office/drawing/2014/main" id="{8D3057AA-61BA-D84F-1877-5A0036703142}"/>
              </a:ext>
            </a:extLst>
          </p:cNvPr>
          <p:cNvPicPr>
            <a:picLocks noChangeAspect="1"/>
          </p:cNvPicPr>
          <p:nvPr/>
        </p:nvPicPr>
        <p:blipFill>
          <a:blip r:embed="rId2"/>
          <a:srcRect b="27239"/>
          <a:stretch>
            <a:fillRect/>
          </a:stretch>
        </p:blipFill>
        <p:spPr>
          <a:xfrm>
            <a:off x="8191500" y="-1"/>
            <a:ext cx="4000501" cy="6865489"/>
          </a:xfrm>
          <a:prstGeom prst="rect">
            <a:avLst/>
          </a:prstGeom>
        </p:spPr>
      </p:pic>
      <p:sp>
        <p:nvSpPr>
          <p:cNvPr id="4" name="Title 1">
            <a:extLst>
              <a:ext uri="{FF2B5EF4-FFF2-40B4-BE49-F238E27FC236}">
                <a16:creationId xmlns:a16="http://schemas.microsoft.com/office/drawing/2014/main" id="{7F1FC772-9E6C-B35C-B220-860AF1FA2021}"/>
              </a:ext>
            </a:extLst>
          </p:cNvPr>
          <p:cNvSpPr txBox="1">
            <a:spLocks/>
          </p:cNvSpPr>
          <p:nvPr/>
        </p:nvSpPr>
        <p:spPr>
          <a:xfrm>
            <a:off x="977901" y="566727"/>
            <a:ext cx="5118099" cy="832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3600" dirty="0"/>
              <a:t>Chief Oloruntoba</a:t>
            </a:r>
          </a:p>
        </p:txBody>
      </p:sp>
      <p:sp>
        <p:nvSpPr>
          <p:cNvPr id="6" name="TextBox 5">
            <a:extLst>
              <a:ext uri="{FF2B5EF4-FFF2-40B4-BE49-F238E27FC236}">
                <a16:creationId xmlns:a16="http://schemas.microsoft.com/office/drawing/2014/main" id="{02A8637A-1E2B-8791-1CED-80BC1A19B090}"/>
              </a:ext>
            </a:extLst>
          </p:cNvPr>
          <p:cNvSpPr txBox="1"/>
          <p:nvPr/>
        </p:nvSpPr>
        <p:spPr>
          <a:xfrm>
            <a:off x="977901" y="1601959"/>
            <a:ext cx="6045200" cy="3317127"/>
          </a:xfrm>
          <a:prstGeom prst="rect">
            <a:avLst/>
          </a:prstGeom>
          <a:noFill/>
        </p:spPr>
        <p:txBody>
          <a:bodyPr wrap="square">
            <a:spAutoFit/>
          </a:bodyPr>
          <a:lstStyle/>
          <a:p>
            <a:pPr>
              <a:lnSpc>
                <a:spcPct val="110000"/>
              </a:lnSpc>
            </a:pPr>
            <a:r>
              <a:rPr lang="en-GB" sz="2400" dirty="0">
                <a:latin typeface="Outfit"/>
              </a:rPr>
              <a:t>Chief Zacheus Oloruntoba was a very talented person who was born on 1st October 1919 (Nigeria’s Independence Day). He was not only a leader in his community but also an artist, which means he created beautiful art, and he knew a lot about using herbs as medicine. He loved playing polo, and he could play the flute.</a:t>
            </a:r>
          </a:p>
        </p:txBody>
      </p:sp>
    </p:spTree>
    <p:extLst>
      <p:ext uri="{BB962C8B-B14F-4D97-AF65-F5344CB8AC3E}">
        <p14:creationId xmlns:p14="http://schemas.microsoft.com/office/powerpoint/2010/main" val="14758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803854-E5B3-E372-8284-5FFF59F11CFF}"/>
              </a:ext>
            </a:extLst>
          </p:cNvPr>
          <p:cNvSpPr txBox="1"/>
          <p:nvPr/>
        </p:nvSpPr>
        <p:spPr>
          <a:xfrm>
            <a:off x="952501" y="957906"/>
            <a:ext cx="5537199" cy="4942187"/>
          </a:xfrm>
          <a:prstGeom prst="rect">
            <a:avLst/>
          </a:prstGeom>
          <a:noFill/>
        </p:spPr>
        <p:txBody>
          <a:bodyPr wrap="square">
            <a:spAutoFit/>
          </a:bodyPr>
          <a:lstStyle/>
          <a:p>
            <a:pPr>
              <a:lnSpc>
                <a:spcPct val="110000"/>
              </a:lnSpc>
            </a:pPr>
            <a:r>
              <a:rPr lang="en-GB" sz="2400" dirty="0">
                <a:latin typeface="Outfit"/>
              </a:rPr>
              <a:t>When Chief Oloruntoba created his artwork, he used special things like vegetable dyes, herbs, handmade papers, and silk thread. These made his paintings look really colourful and interesting! His art was incredible because you could feel it, not just see it.</a:t>
            </a:r>
          </a:p>
          <a:p>
            <a:pPr>
              <a:lnSpc>
                <a:spcPct val="110000"/>
              </a:lnSpc>
            </a:pPr>
            <a:endParaRPr lang="en-GB" sz="2400" dirty="0">
              <a:latin typeface="Outfit"/>
            </a:endParaRPr>
          </a:p>
          <a:p>
            <a:pPr>
              <a:lnSpc>
                <a:spcPct val="110000"/>
              </a:lnSpc>
            </a:pPr>
            <a:r>
              <a:rPr lang="en-GB" sz="2400" dirty="0">
                <a:latin typeface="Outfit"/>
              </a:rPr>
              <a:t>People from all over the world loved his artwork and wanted to see them. He had shows in places like London, New York, and Nigeria.</a:t>
            </a:r>
          </a:p>
        </p:txBody>
      </p:sp>
      <p:pic>
        <p:nvPicPr>
          <p:cNvPr id="7" name="Picture 6" descr="A person wearing a blue shirt and red necklace&#10;&#10;AI-generated content may be incorrect.">
            <a:extLst>
              <a:ext uri="{FF2B5EF4-FFF2-40B4-BE49-F238E27FC236}">
                <a16:creationId xmlns:a16="http://schemas.microsoft.com/office/drawing/2014/main" id="{8AF2DF59-C64B-2DD6-CA1F-F3E204D0E525}"/>
              </a:ext>
            </a:extLst>
          </p:cNvPr>
          <p:cNvPicPr>
            <a:picLocks noChangeAspect="1"/>
          </p:cNvPicPr>
          <p:nvPr/>
        </p:nvPicPr>
        <p:blipFill>
          <a:blip r:embed="rId2"/>
          <a:srcRect b="27239"/>
          <a:stretch>
            <a:fillRect/>
          </a:stretch>
        </p:blipFill>
        <p:spPr>
          <a:xfrm>
            <a:off x="8191500" y="-1"/>
            <a:ext cx="4000501" cy="6865489"/>
          </a:xfrm>
          <a:prstGeom prst="rect">
            <a:avLst/>
          </a:prstGeom>
        </p:spPr>
      </p:pic>
    </p:spTree>
    <p:extLst>
      <p:ext uri="{BB962C8B-B14F-4D97-AF65-F5344CB8AC3E}">
        <p14:creationId xmlns:p14="http://schemas.microsoft.com/office/powerpoint/2010/main" val="344512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blue shirt and red necklace&#10;&#10;AI-generated content may be incorrect.">
            <a:extLst>
              <a:ext uri="{FF2B5EF4-FFF2-40B4-BE49-F238E27FC236}">
                <a16:creationId xmlns:a16="http://schemas.microsoft.com/office/drawing/2014/main" id="{547B5BDB-58B9-7769-CA8F-AD279123E60E}"/>
              </a:ext>
            </a:extLst>
          </p:cNvPr>
          <p:cNvPicPr>
            <a:picLocks noChangeAspect="1"/>
          </p:cNvPicPr>
          <p:nvPr/>
        </p:nvPicPr>
        <p:blipFill>
          <a:blip r:embed="rId2"/>
          <a:srcRect b="27239"/>
          <a:stretch>
            <a:fillRect/>
          </a:stretch>
        </p:blipFill>
        <p:spPr>
          <a:xfrm>
            <a:off x="8191500" y="-1"/>
            <a:ext cx="4000501" cy="6865489"/>
          </a:xfrm>
          <a:prstGeom prst="rect">
            <a:avLst/>
          </a:prstGeom>
        </p:spPr>
      </p:pic>
      <p:sp>
        <p:nvSpPr>
          <p:cNvPr id="7" name="TextBox 6">
            <a:extLst>
              <a:ext uri="{FF2B5EF4-FFF2-40B4-BE49-F238E27FC236}">
                <a16:creationId xmlns:a16="http://schemas.microsoft.com/office/drawing/2014/main" id="{1E26C87C-7511-DAAA-B544-9B7D2E5BBE8C}"/>
              </a:ext>
            </a:extLst>
          </p:cNvPr>
          <p:cNvSpPr txBox="1"/>
          <p:nvPr/>
        </p:nvSpPr>
        <p:spPr>
          <a:xfrm>
            <a:off x="952501" y="741939"/>
            <a:ext cx="5676899" cy="4535922"/>
          </a:xfrm>
          <a:prstGeom prst="rect">
            <a:avLst/>
          </a:prstGeom>
          <a:noFill/>
        </p:spPr>
        <p:txBody>
          <a:bodyPr wrap="square">
            <a:spAutoFit/>
          </a:bodyPr>
          <a:lstStyle/>
          <a:p>
            <a:pPr>
              <a:lnSpc>
                <a:spcPct val="110000"/>
              </a:lnSpc>
            </a:pPr>
            <a:r>
              <a:rPr lang="en-GB" sz="2400" dirty="0">
                <a:latin typeface="Outfit"/>
              </a:rPr>
              <a:t>Some really famous people, like Queen Elizabeth II and Muhammad Ali, loved his art and wanted to have it in their homes. Imagine having art made by someone who was also friends with a famous jazz musician like Ornette Coleman.</a:t>
            </a:r>
          </a:p>
          <a:p>
            <a:pPr>
              <a:lnSpc>
                <a:spcPct val="110000"/>
              </a:lnSpc>
            </a:pPr>
            <a:endParaRPr lang="en-GB" sz="2400" dirty="0">
              <a:latin typeface="Outfit"/>
            </a:endParaRPr>
          </a:p>
          <a:p>
            <a:pPr>
              <a:lnSpc>
                <a:spcPct val="110000"/>
              </a:lnSpc>
            </a:pPr>
            <a:r>
              <a:rPr lang="en-GB" sz="2400" dirty="0">
                <a:latin typeface="Outfit"/>
              </a:rPr>
              <a:t>Chief Oloruntoba's life was full of adventure and creativity, and he shared that with people everywhere through his incredible art.</a:t>
            </a:r>
          </a:p>
        </p:txBody>
      </p:sp>
    </p:spTree>
    <p:extLst>
      <p:ext uri="{BB962C8B-B14F-4D97-AF65-F5344CB8AC3E}">
        <p14:creationId xmlns:p14="http://schemas.microsoft.com/office/powerpoint/2010/main" val="1026407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rothy Rogers Collection | Chief Z.O. Oloruntoba">
            <a:extLst>
              <a:ext uri="{FF2B5EF4-FFF2-40B4-BE49-F238E27FC236}">
                <a16:creationId xmlns:a16="http://schemas.microsoft.com/office/drawing/2014/main" id="{75AA144E-5030-291C-72FC-7109818F5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041" y="535419"/>
            <a:ext cx="8163771" cy="56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Rectangle: Rounded Corners 3">
            <a:extLst>
              <a:ext uri="{FF2B5EF4-FFF2-40B4-BE49-F238E27FC236}">
                <a16:creationId xmlns:a16="http://schemas.microsoft.com/office/drawing/2014/main" id="{8F0CB74E-B9EC-9960-5301-12A852070B1F}"/>
              </a:ext>
            </a:extLst>
          </p:cNvPr>
          <p:cNvSpPr/>
          <p:nvPr/>
        </p:nvSpPr>
        <p:spPr>
          <a:xfrm>
            <a:off x="360852" y="524738"/>
            <a:ext cx="3080848"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see?</a:t>
            </a:r>
          </a:p>
        </p:txBody>
      </p:sp>
      <p:sp>
        <p:nvSpPr>
          <p:cNvPr id="4" name="Rectangle: Rounded Corners 3">
            <a:extLst>
              <a:ext uri="{FF2B5EF4-FFF2-40B4-BE49-F238E27FC236}">
                <a16:creationId xmlns:a16="http://schemas.microsoft.com/office/drawing/2014/main" id="{2530051A-C33A-9956-E717-0D643C4D231D}"/>
              </a:ext>
            </a:extLst>
          </p:cNvPr>
          <p:cNvSpPr/>
          <p:nvPr/>
        </p:nvSpPr>
        <p:spPr>
          <a:xfrm>
            <a:off x="360852" y="5305535"/>
            <a:ext cx="3512648"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know?</a:t>
            </a:r>
          </a:p>
        </p:txBody>
      </p:sp>
      <p:sp>
        <p:nvSpPr>
          <p:cNvPr id="5" name="Rectangle: Rounded Corners 3">
            <a:extLst>
              <a:ext uri="{FF2B5EF4-FFF2-40B4-BE49-F238E27FC236}">
                <a16:creationId xmlns:a16="http://schemas.microsoft.com/office/drawing/2014/main" id="{FE9F075A-8000-1BA5-CC4C-52EA2084DE8F}"/>
              </a:ext>
            </a:extLst>
          </p:cNvPr>
          <p:cNvSpPr/>
          <p:nvPr/>
        </p:nvSpPr>
        <p:spPr>
          <a:xfrm>
            <a:off x="8293100" y="396794"/>
            <a:ext cx="3302000"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think?</a:t>
            </a:r>
          </a:p>
        </p:txBody>
      </p:sp>
      <p:sp>
        <p:nvSpPr>
          <p:cNvPr id="6" name="Rectangle: Rounded Corners 3">
            <a:extLst>
              <a:ext uri="{FF2B5EF4-FFF2-40B4-BE49-F238E27FC236}">
                <a16:creationId xmlns:a16="http://schemas.microsoft.com/office/drawing/2014/main" id="{51EAB6AF-1732-7AFE-5801-F012A1D214EC}"/>
              </a:ext>
            </a:extLst>
          </p:cNvPr>
          <p:cNvSpPr/>
          <p:nvPr/>
        </p:nvSpPr>
        <p:spPr>
          <a:xfrm>
            <a:off x="7073900" y="5317927"/>
            <a:ext cx="4521200" cy="1015335"/>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2400" dirty="0">
                <a:latin typeface="Outfit"/>
              </a:rPr>
              <a:t>What do you want to know?</a:t>
            </a:r>
          </a:p>
        </p:txBody>
      </p:sp>
    </p:spTree>
    <p:extLst>
      <p:ext uri="{BB962C8B-B14F-4D97-AF65-F5344CB8AC3E}">
        <p14:creationId xmlns:p14="http://schemas.microsoft.com/office/powerpoint/2010/main" val="1491323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A4587D2-DDA5-519A-D51A-D2899CA0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321" y="1018131"/>
            <a:ext cx="5406179" cy="48099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937EB398-3C3C-63FC-8B84-AFBC9D07B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92" y="1024020"/>
            <a:ext cx="5700028" cy="48099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Rounded Corners 3">
            <a:extLst>
              <a:ext uri="{FF2B5EF4-FFF2-40B4-BE49-F238E27FC236}">
                <a16:creationId xmlns:a16="http://schemas.microsoft.com/office/drawing/2014/main" id="{FB8E8AF6-8DAA-7102-9825-810162C6D1CD}"/>
              </a:ext>
            </a:extLst>
          </p:cNvPr>
          <p:cNvSpPr/>
          <p:nvPr/>
        </p:nvSpPr>
        <p:spPr>
          <a:xfrm>
            <a:off x="360852" y="396794"/>
            <a:ext cx="3220548"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see?</a:t>
            </a:r>
          </a:p>
        </p:txBody>
      </p:sp>
      <p:sp>
        <p:nvSpPr>
          <p:cNvPr id="5" name="Rectangle: Rounded Corners 3">
            <a:extLst>
              <a:ext uri="{FF2B5EF4-FFF2-40B4-BE49-F238E27FC236}">
                <a16:creationId xmlns:a16="http://schemas.microsoft.com/office/drawing/2014/main" id="{F994DFDF-8CB2-B89D-9D87-7777B65BE9F0}"/>
              </a:ext>
            </a:extLst>
          </p:cNvPr>
          <p:cNvSpPr/>
          <p:nvPr/>
        </p:nvSpPr>
        <p:spPr>
          <a:xfrm>
            <a:off x="360852" y="5467540"/>
            <a:ext cx="3360248"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know?</a:t>
            </a:r>
          </a:p>
        </p:txBody>
      </p:sp>
      <p:sp>
        <p:nvSpPr>
          <p:cNvPr id="6" name="Rectangle: Rounded Corners 3">
            <a:extLst>
              <a:ext uri="{FF2B5EF4-FFF2-40B4-BE49-F238E27FC236}">
                <a16:creationId xmlns:a16="http://schemas.microsoft.com/office/drawing/2014/main" id="{D808438E-9AA2-0304-8949-EAE7742CBF94}"/>
              </a:ext>
            </a:extLst>
          </p:cNvPr>
          <p:cNvSpPr/>
          <p:nvPr/>
        </p:nvSpPr>
        <p:spPr>
          <a:xfrm>
            <a:off x="8305101" y="396794"/>
            <a:ext cx="3390900"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think?</a:t>
            </a:r>
          </a:p>
        </p:txBody>
      </p:sp>
      <p:sp>
        <p:nvSpPr>
          <p:cNvPr id="7" name="Rectangle: Rounded Corners 3">
            <a:extLst>
              <a:ext uri="{FF2B5EF4-FFF2-40B4-BE49-F238E27FC236}">
                <a16:creationId xmlns:a16="http://schemas.microsoft.com/office/drawing/2014/main" id="{94416272-3295-3E23-C589-343FD5EBFC76}"/>
              </a:ext>
            </a:extLst>
          </p:cNvPr>
          <p:cNvSpPr/>
          <p:nvPr/>
        </p:nvSpPr>
        <p:spPr>
          <a:xfrm>
            <a:off x="7112000" y="5473736"/>
            <a:ext cx="4521200" cy="1015335"/>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2400" dirty="0">
                <a:latin typeface="Outfit"/>
              </a:rPr>
              <a:t>What do you want to know?</a:t>
            </a:r>
          </a:p>
        </p:txBody>
      </p:sp>
    </p:spTree>
    <p:extLst>
      <p:ext uri="{BB962C8B-B14F-4D97-AF65-F5344CB8AC3E}">
        <p14:creationId xmlns:p14="http://schemas.microsoft.com/office/powerpoint/2010/main" val="156414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rothy Rogers Collection | Chief Z.O. Oloruntoba">
            <a:extLst>
              <a:ext uri="{FF2B5EF4-FFF2-40B4-BE49-F238E27FC236}">
                <a16:creationId xmlns:a16="http://schemas.microsoft.com/office/drawing/2014/main" id="{24149CED-563A-6E75-DCC1-5812E2D12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143" y="1049699"/>
            <a:ext cx="9129713"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Rectangle: Rounded Corners 3">
            <a:extLst>
              <a:ext uri="{FF2B5EF4-FFF2-40B4-BE49-F238E27FC236}">
                <a16:creationId xmlns:a16="http://schemas.microsoft.com/office/drawing/2014/main" id="{19422E3A-ED61-6F1D-6EE8-5E773D64689D}"/>
              </a:ext>
            </a:extLst>
          </p:cNvPr>
          <p:cNvSpPr/>
          <p:nvPr/>
        </p:nvSpPr>
        <p:spPr>
          <a:xfrm>
            <a:off x="360851" y="396794"/>
            <a:ext cx="3525349"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see?</a:t>
            </a:r>
          </a:p>
        </p:txBody>
      </p:sp>
      <p:sp>
        <p:nvSpPr>
          <p:cNvPr id="4" name="Rectangle: Rounded Corners 3">
            <a:extLst>
              <a:ext uri="{FF2B5EF4-FFF2-40B4-BE49-F238E27FC236}">
                <a16:creationId xmlns:a16="http://schemas.microsoft.com/office/drawing/2014/main" id="{C930758D-722A-2531-FD90-C44AC383B53A}"/>
              </a:ext>
            </a:extLst>
          </p:cNvPr>
          <p:cNvSpPr/>
          <p:nvPr/>
        </p:nvSpPr>
        <p:spPr>
          <a:xfrm>
            <a:off x="360852" y="5467540"/>
            <a:ext cx="3411048"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know?</a:t>
            </a:r>
          </a:p>
        </p:txBody>
      </p:sp>
      <p:sp>
        <p:nvSpPr>
          <p:cNvPr id="5" name="Rectangle: Rounded Corners 3">
            <a:extLst>
              <a:ext uri="{FF2B5EF4-FFF2-40B4-BE49-F238E27FC236}">
                <a16:creationId xmlns:a16="http://schemas.microsoft.com/office/drawing/2014/main" id="{36BFED36-DB77-7FD3-969E-5CCD5979A33E}"/>
              </a:ext>
            </a:extLst>
          </p:cNvPr>
          <p:cNvSpPr/>
          <p:nvPr/>
        </p:nvSpPr>
        <p:spPr>
          <a:xfrm>
            <a:off x="8305802" y="396794"/>
            <a:ext cx="3289298" cy="1027727"/>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think?</a:t>
            </a:r>
          </a:p>
        </p:txBody>
      </p:sp>
      <p:sp>
        <p:nvSpPr>
          <p:cNvPr id="6" name="Rectangle: Rounded Corners 3">
            <a:extLst>
              <a:ext uri="{FF2B5EF4-FFF2-40B4-BE49-F238E27FC236}">
                <a16:creationId xmlns:a16="http://schemas.microsoft.com/office/drawing/2014/main" id="{A5A5F82E-7719-642C-D916-5D7D1394E50B}"/>
              </a:ext>
            </a:extLst>
          </p:cNvPr>
          <p:cNvSpPr/>
          <p:nvPr/>
        </p:nvSpPr>
        <p:spPr>
          <a:xfrm>
            <a:off x="7112000" y="5473736"/>
            <a:ext cx="4521200" cy="1015335"/>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2400" dirty="0">
                <a:latin typeface="Outfit"/>
              </a:rPr>
              <a:t>What do you want to know?</a:t>
            </a:r>
          </a:p>
        </p:txBody>
      </p:sp>
    </p:spTree>
    <p:extLst>
      <p:ext uri="{BB962C8B-B14F-4D97-AF65-F5344CB8AC3E}">
        <p14:creationId xmlns:p14="http://schemas.microsoft.com/office/powerpoint/2010/main" val="122968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FD157FCE-C19C-B868-9E3D-2D928EED1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76"/>
          <a:stretch>
            <a:fillRect/>
          </a:stretch>
        </p:blipFill>
        <p:spPr bwMode="auto">
          <a:xfrm>
            <a:off x="4557385" y="1585613"/>
            <a:ext cx="7721043" cy="590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descr="Image preview">
            <a:extLst>
              <a:ext uri="{FF2B5EF4-FFF2-40B4-BE49-F238E27FC236}">
                <a16:creationId xmlns:a16="http://schemas.microsoft.com/office/drawing/2014/main" id="{31B7E78C-1F26-A736-6C27-4D7585A21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454"/>
          <a:stretch>
            <a:fillRect/>
          </a:stretch>
        </p:blipFill>
        <p:spPr bwMode="auto">
          <a:xfrm>
            <a:off x="0" y="1585612"/>
            <a:ext cx="5444737" cy="589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extBox 5">
            <a:extLst>
              <a:ext uri="{FF2B5EF4-FFF2-40B4-BE49-F238E27FC236}">
                <a16:creationId xmlns:a16="http://schemas.microsoft.com/office/drawing/2014/main" id="{EAB3881D-C2E8-019C-B268-E0E23A0C3038}"/>
              </a:ext>
            </a:extLst>
          </p:cNvPr>
          <p:cNvSpPr txBox="1"/>
          <p:nvPr/>
        </p:nvSpPr>
        <p:spPr>
          <a:xfrm>
            <a:off x="1744662" y="577334"/>
            <a:ext cx="8702676" cy="584775"/>
          </a:xfrm>
          <a:prstGeom prst="rect">
            <a:avLst/>
          </a:prstGeom>
          <a:noFill/>
        </p:spPr>
        <p:txBody>
          <a:bodyPr wrap="square">
            <a:spAutoFit/>
          </a:bodyPr>
          <a:lstStyle/>
          <a:p>
            <a:pPr algn="ctr"/>
            <a:r>
              <a:rPr lang="en-GB" sz="3200" b="1" dirty="0">
                <a:latin typeface="Outfit"/>
              </a:rPr>
              <a:t>Time to work together to create your village </a:t>
            </a:r>
          </a:p>
        </p:txBody>
      </p:sp>
    </p:spTree>
    <p:extLst>
      <p:ext uri="{BB962C8B-B14F-4D97-AF65-F5344CB8AC3E}">
        <p14:creationId xmlns:p14="http://schemas.microsoft.com/office/powerpoint/2010/main" val="254949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amp;#39;s hand holding a string&#10;&#10;AI-generated content may be incorrect.">
            <a:extLst>
              <a:ext uri="{FF2B5EF4-FFF2-40B4-BE49-F238E27FC236}">
                <a16:creationId xmlns:a16="http://schemas.microsoft.com/office/drawing/2014/main" id="{D9B1B5D8-EE2A-D1BB-DFC7-30C4AB0E014D}"/>
              </a:ext>
            </a:extLst>
          </p:cNvPr>
          <p:cNvPicPr>
            <a:picLocks noChangeAspect="1"/>
          </p:cNvPicPr>
          <p:nvPr/>
        </p:nvPicPr>
        <p:blipFill>
          <a:blip r:embed="rId2"/>
          <a:srcRect l="1659" t="3835" r="2891" b="4754"/>
          <a:stretch>
            <a:fillRect/>
          </a:stretch>
        </p:blipFill>
        <p:spPr>
          <a:xfrm>
            <a:off x="812799" y="1009650"/>
            <a:ext cx="10789745" cy="4838700"/>
          </a:xfrm>
          <a:prstGeom prst="roundRect">
            <a:avLst>
              <a:gd name="adj" fmla="val 8594"/>
            </a:avLst>
          </a:prstGeom>
          <a:solidFill>
            <a:srgbClr val="FFFFFF">
              <a:shade val="85000"/>
            </a:srgbClr>
          </a:solidFill>
          <a:ln>
            <a:noFill/>
          </a:ln>
          <a:effectLst>
            <a:reflection blurRad="11788" endPos="0" dist="5000" dir="5400000" sy="-100000" algn="bl" rotWithShape="0"/>
          </a:effectLst>
        </p:spPr>
      </p:pic>
    </p:spTree>
    <p:extLst>
      <p:ext uri="{BB962C8B-B14F-4D97-AF65-F5344CB8AC3E}">
        <p14:creationId xmlns:p14="http://schemas.microsoft.com/office/powerpoint/2010/main" val="465010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717A36-8DF2-EA4A-D528-3346E62043CC}"/>
              </a:ext>
            </a:extLst>
          </p:cNvPr>
          <p:cNvSpPr>
            <a:spLocks noGrp="1"/>
          </p:cNvSpPr>
          <p:nvPr>
            <p:ph type="body" sz="quarter" idx="10"/>
          </p:nvPr>
        </p:nvSpPr>
        <p:spPr>
          <a:xfrm>
            <a:off x="2380791" y="1272346"/>
            <a:ext cx="7385509" cy="854628"/>
          </a:xfrm>
        </p:spPr>
        <p:txBody>
          <a:bodyPr/>
          <a:lstStyle/>
          <a:p>
            <a:r>
              <a:rPr lang="en-US" dirty="0"/>
              <a:t>1 Corinthians 12:27 </a:t>
            </a:r>
          </a:p>
        </p:txBody>
      </p:sp>
      <p:sp>
        <p:nvSpPr>
          <p:cNvPr id="3" name="Text Placeholder 2">
            <a:extLst>
              <a:ext uri="{FF2B5EF4-FFF2-40B4-BE49-F238E27FC236}">
                <a16:creationId xmlns:a16="http://schemas.microsoft.com/office/drawing/2014/main" id="{D977D9B4-B66E-78CE-0922-EDA8863AF4B2}"/>
              </a:ext>
            </a:extLst>
          </p:cNvPr>
          <p:cNvSpPr>
            <a:spLocks noGrp="1"/>
          </p:cNvSpPr>
          <p:nvPr>
            <p:ph type="body" sz="quarter" idx="11"/>
          </p:nvPr>
        </p:nvSpPr>
        <p:spPr>
          <a:xfrm>
            <a:off x="2380791" y="2387815"/>
            <a:ext cx="7106109" cy="3575663"/>
          </a:xfrm>
        </p:spPr>
        <p:txBody>
          <a:bodyPr/>
          <a:lstStyle/>
          <a:p>
            <a:r>
              <a:rPr lang="en-US" dirty="0"/>
              <a:t>"Now you are the body of Christ, and each one of you is a part of it."</a:t>
            </a:r>
            <a:br>
              <a:rPr lang="en-US" dirty="0"/>
            </a:br>
            <a:endParaRPr lang="en-US" dirty="0"/>
          </a:p>
        </p:txBody>
      </p:sp>
    </p:spTree>
    <p:extLst>
      <p:ext uri="{BB962C8B-B14F-4D97-AF65-F5344CB8AC3E}">
        <p14:creationId xmlns:p14="http://schemas.microsoft.com/office/powerpoint/2010/main" val="190758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with a picture of a person and a lizard&#10;&#10;Description automatically generated">
            <a:extLst>
              <a:ext uri="{FF2B5EF4-FFF2-40B4-BE49-F238E27FC236}">
                <a16:creationId xmlns:a16="http://schemas.microsoft.com/office/drawing/2014/main" id="{562632F0-6465-0FE0-EF88-F3F4F0A03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p:blipFill>
        <p:spPr bwMode="auto">
          <a:xfrm>
            <a:off x="547888" y="548640"/>
            <a:ext cx="11102245" cy="56828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8887231-8BB0-0F3E-2211-F567812A11E4}"/>
              </a:ext>
            </a:extLst>
          </p:cNvPr>
          <p:cNvSpPr/>
          <p:nvPr/>
        </p:nvSpPr>
        <p:spPr>
          <a:xfrm>
            <a:off x="360852" y="396794"/>
            <a:ext cx="3106248"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see?</a:t>
            </a:r>
          </a:p>
        </p:txBody>
      </p:sp>
      <p:sp>
        <p:nvSpPr>
          <p:cNvPr id="5" name="Rectangle: Rounded Corners 3">
            <a:extLst>
              <a:ext uri="{FF2B5EF4-FFF2-40B4-BE49-F238E27FC236}">
                <a16:creationId xmlns:a16="http://schemas.microsoft.com/office/drawing/2014/main" id="{4ECA97B7-D70E-9555-D526-DBBA1FFC2345}"/>
              </a:ext>
            </a:extLst>
          </p:cNvPr>
          <p:cNvSpPr/>
          <p:nvPr/>
        </p:nvSpPr>
        <p:spPr>
          <a:xfrm>
            <a:off x="360852" y="5467540"/>
            <a:ext cx="3360248"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know?</a:t>
            </a:r>
          </a:p>
        </p:txBody>
      </p:sp>
      <p:sp>
        <p:nvSpPr>
          <p:cNvPr id="6" name="Rectangle: Rounded Corners 3">
            <a:extLst>
              <a:ext uri="{FF2B5EF4-FFF2-40B4-BE49-F238E27FC236}">
                <a16:creationId xmlns:a16="http://schemas.microsoft.com/office/drawing/2014/main" id="{5C567D5A-42AD-8836-4BDE-10D913010F8B}"/>
              </a:ext>
            </a:extLst>
          </p:cNvPr>
          <p:cNvSpPr/>
          <p:nvPr/>
        </p:nvSpPr>
        <p:spPr>
          <a:xfrm>
            <a:off x="8483600" y="396794"/>
            <a:ext cx="3309448"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What do you think?</a:t>
            </a:r>
          </a:p>
        </p:txBody>
      </p:sp>
      <p:sp>
        <p:nvSpPr>
          <p:cNvPr id="7" name="Rectangle: Rounded Corners 3">
            <a:extLst>
              <a:ext uri="{FF2B5EF4-FFF2-40B4-BE49-F238E27FC236}">
                <a16:creationId xmlns:a16="http://schemas.microsoft.com/office/drawing/2014/main" id="{CEBDCE8A-65EA-4ED4-A9F7-BE50CCD02CD2}"/>
              </a:ext>
            </a:extLst>
          </p:cNvPr>
          <p:cNvSpPr/>
          <p:nvPr/>
        </p:nvSpPr>
        <p:spPr>
          <a:xfrm>
            <a:off x="7264400" y="5473736"/>
            <a:ext cx="4566748" cy="1015335"/>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2400" dirty="0">
                <a:latin typeface="Outfit"/>
              </a:rPr>
              <a:t>What do you want to know?</a:t>
            </a:r>
          </a:p>
        </p:txBody>
      </p:sp>
    </p:spTree>
    <p:extLst>
      <p:ext uri="{BB962C8B-B14F-4D97-AF65-F5344CB8AC3E}">
        <p14:creationId xmlns:p14="http://schemas.microsoft.com/office/powerpoint/2010/main" val="192331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60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ompassion_hearts – Harrington HealthCare System">
            <a:extLst>
              <a:ext uri="{FF2B5EF4-FFF2-40B4-BE49-F238E27FC236}">
                <a16:creationId xmlns:a16="http://schemas.microsoft.com/office/drawing/2014/main" id="{4E3EABAC-D950-ED1D-9743-FB4366DC2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696"/>
          <a:stretch>
            <a:fillRect/>
          </a:stretch>
        </p:blipFill>
        <p:spPr bwMode="auto">
          <a:xfrm>
            <a:off x="6198913" y="12700"/>
            <a:ext cx="5993087" cy="68302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5584698-75FC-7C5A-E9CD-5F470C2811D1}"/>
              </a:ext>
            </a:extLst>
          </p:cNvPr>
          <p:cNvSpPr/>
          <p:nvPr/>
        </p:nvSpPr>
        <p:spPr>
          <a:xfrm>
            <a:off x="594573" y="2026432"/>
            <a:ext cx="6593627"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Who is marginalised or excluded in our communities? </a:t>
            </a:r>
          </a:p>
        </p:txBody>
      </p:sp>
      <p:sp>
        <p:nvSpPr>
          <p:cNvPr id="6" name="Rectangle: Rounded Corners 3">
            <a:extLst>
              <a:ext uri="{FF2B5EF4-FFF2-40B4-BE49-F238E27FC236}">
                <a16:creationId xmlns:a16="http://schemas.microsoft.com/office/drawing/2014/main" id="{1894A359-4552-E29E-6FAB-F955E4D51EBF}"/>
              </a:ext>
            </a:extLst>
          </p:cNvPr>
          <p:cNvSpPr/>
          <p:nvPr/>
        </p:nvSpPr>
        <p:spPr>
          <a:xfrm>
            <a:off x="594573" y="3979242"/>
            <a:ext cx="6593628" cy="2319996"/>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can compassion bridge hearts to help our village/community grow? </a:t>
            </a:r>
          </a:p>
        </p:txBody>
      </p:sp>
      <p:sp>
        <p:nvSpPr>
          <p:cNvPr id="9" name="Title 2">
            <a:extLst>
              <a:ext uri="{FF2B5EF4-FFF2-40B4-BE49-F238E27FC236}">
                <a16:creationId xmlns:a16="http://schemas.microsoft.com/office/drawing/2014/main" id="{14916E3E-0DEB-6AD4-B0C1-919C67FCC417}"/>
              </a:ext>
            </a:extLst>
          </p:cNvPr>
          <p:cNvSpPr txBox="1">
            <a:spLocks/>
          </p:cNvSpPr>
          <p:nvPr/>
        </p:nvSpPr>
        <p:spPr>
          <a:xfrm>
            <a:off x="594572" y="558762"/>
            <a:ext cx="5056928" cy="1311128"/>
          </a:xfrm>
          <a:prstGeom prst="rect">
            <a:avLst/>
          </a:prstGeom>
        </p:spPr>
        <p:txBody>
          <a:bodyP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r>
              <a:rPr lang="en-GB" dirty="0">
                <a:solidFill>
                  <a:srgbClr val="000000"/>
                </a:solidFill>
              </a:rPr>
              <a:t>Compassion Bridges Hearts</a:t>
            </a:r>
          </a:p>
        </p:txBody>
      </p:sp>
    </p:spTree>
    <p:extLst>
      <p:ext uri="{BB962C8B-B14F-4D97-AF65-F5344CB8AC3E}">
        <p14:creationId xmlns:p14="http://schemas.microsoft.com/office/powerpoint/2010/main" val="1735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passion_hearts – Harrington HealthCare System">
            <a:extLst>
              <a:ext uri="{FF2B5EF4-FFF2-40B4-BE49-F238E27FC236}">
                <a16:creationId xmlns:a16="http://schemas.microsoft.com/office/drawing/2014/main" id="{D8C7710F-FC5D-4E12-A76D-B2D659F9C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696"/>
          <a:stretch>
            <a:fillRect/>
          </a:stretch>
        </p:blipFill>
        <p:spPr bwMode="auto">
          <a:xfrm>
            <a:off x="6198913" y="12700"/>
            <a:ext cx="5993087" cy="68302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3">
            <a:extLst>
              <a:ext uri="{FF2B5EF4-FFF2-40B4-BE49-F238E27FC236}">
                <a16:creationId xmlns:a16="http://schemas.microsoft.com/office/drawing/2014/main" id="{E19B0589-1668-00DA-A723-39A8F1E725F3}"/>
              </a:ext>
            </a:extLst>
          </p:cNvPr>
          <p:cNvSpPr/>
          <p:nvPr/>
        </p:nvSpPr>
        <p:spPr>
          <a:xfrm>
            <a:off x="594573" y="780258"/>
            <a:ext cx="6682528"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Can our village grow by making others feel welcome?</a:t>
            </a:r>
          </a:p>
        </p:txBody>
      </p:sp>
      <p:sp>
        <p:nvSpPr>
          <p:cNvPr id="11" name="Rectangle: Rounded Corners 3">
            <a:extLst>
              <a:ext uri="{FF2B5EF4-FFF2-40B4-BE49-F238E27FC236}">
                <a16:creationId xmlns:a16="http://schemas.microsoft.com/office/drawing/2014/main" id="{4D1FE2AB-31E3-42C4-C9CC-AC290F389D08}"/>
              </a:ext>
            </a:extLst>
          </p:cNvPr>
          <p:cNvSpPr/>
          <p:nvPr/>
        </p:nvSpPr>
        <p:spPr>
          <a:xfrm>
            <a:off x="594572" y="2748756"/>
            <a:ext cx="6682527"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could this look like globally?</a:t>
            </a:r>
          </a:p>
        </p:txBody>
      </p:sp>
    </p:spTree>
    <p:extLst>
      <p:ext uri="{BB962C8B-B14F-4D97-AF65-F5344CB8AC3E}">
        <p14:creationId xmlns:p14="http://schemas.microsoft.com/office/powerpoint/2010/main" val="259312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is mini fairy garden starts with pots and saucers in varied sizes ...">
            <a:extLst>
              <a:ext uri="{FF2B5EF4-FFF2-40B4-BE49-F238E27FC236}">
                <a16:creationId xmlns:a16="http://schemas.microsoft.com/office/drawing/2014/main" id="{4774E240-D5DF-D23C-4D72-F427ABAFF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615" y="1367152"/>
            <a:ext cx="3723912" cy="4256872"/>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3" name="Picture 4" descr="School and Community Gardens - Bay Backpack">
            <a:extLst>
              <a:ext uri="{FF2B5EF4-FFF2-40B4-BE49-F238E27FC236}">
                <a16:creationId xmlns:a16="http://schemas.microsoft.com/office/drawing/2014/main" id="{72E5DE67-5DF6-3B61-43B0-651EB9A74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71" y="2167371"/>
            <a:ext cx="5274790" cy="3322618"/>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4" name="Rectangle: Rounded Corners 3">
            <a:extLst>
              <a:ext uri="{FF2B5EF4-FFF2-40B4-BE49-F238E27FC236}">
                <a16:creationId xmlns:a16="http://schemas.microsoft.com/office/drawing/2014/main" id="{05584698-75FC-7C5A-E9CD-5F470C2811D1}"/>
              </a:ext>
            </a:extLst>
          </p:cNvPr>
          <p:cNvSpPr/>
          <p:nvPr/>
        </p:nvSpPr>
        <p:spPr>
          <a:xfrm>
            <a:off x="1768350" y="4976125"/>
            <a:ext cx="3384432"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Community garden</a:t>
            </a:r>
          </a:p>
        </p:txBody>
      </p:sp>
      <p:sp>
        <p:nvSpPr>
          <p:cNvPr id="2" name="Title 1">
            <a:extLst>
              <a:ext uri="{FF2B5EF4-FFF2-40B4-BE49-F238E27FC236}">
                <a16:creationId xmlns:a16="http://schemas.microsoft.com/office/drawing/2014/main" id="{982A5D16-DE9A-DA12-CDAB-1F74BFD1F5B0}"/>
              </a:ext>
            </a:extLst>
          </p:cNvPr>
          <p:cNvSpPr txBox="1">
            <a:spLocks/>
          </p:cNvSpPr>
          <p:nvPr/>
        </p:nvSpPr>
        <p:spPr>
          <a:xfrm>
            <a:off x="594573" y="50151"/>
            <a:ext cx="6243047" cy="1317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Community project</a:t>
            </a:r>
          </a:p>
        </p:txBody>
      </p:sp>
      <p:sp>
        <p:nvSpPr>
          <p:cNvPr id="5" name="Rectangle: Rounded Corners 3">
            <a:extLst>
              <a:ext uri="{FF2B5EF4-FFF2-40B4-BE49-F238E27FC236}">
                <a16:creationId xmlns:a16="http://schemas.microsoft.com/office/drawing/2014/main" id="{0063B419-5A54-C8AD-313B-376F3A19BF07}"/>
              </a:ext>
            </a:extLst>
          </p:cNvPr>
          <p:cNvSpPr/>
          <p:nvPr/>
        </p:nvSpPr>
        <p:spPr>
          <a:xfrm>
            <a:off x="7496420" y="4976124"/>
            <a:ext cx="3384432"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latin typeface="Outfit"/>
              </a:rPr>
              <a:t>Mini-garden project</a:t>
            </a:r>
          </a:p>
        </p:txBody>
      </p:sp>
    </p:spTree>
    <p:extLst>
      <p:ext uri="{BB962C8B-B14F-4D97-AF65-F5344CB8AC3E}">
        <p14:creationId xmlns:p14="http://schemas.microsoft.com/office/powerpoint/2010/main" val="12172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DC3D-7D7D-2F3E-0BC8-C89306E92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C2FA4-3BD5-7F30-78DF-CDC3974D5A98}"/>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26558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nging into a microphone&#10;&#10;AI-generated content may be incorrect.">
            <a:hlinkClick r:id="rId2"/>
            <a:extLst>
              <a:ext uri="{FF2B5EF4-FFF2-40B4-BE49-F238E27FC236}">
                <a16:creationId xmlns:a16="http://schemas.microsoft.com/office/drawing/2014/main" id="{1C7B7B21-DE93-7357-0749-7C572FEB8C3B}"/>
              </a:ext>
            </a:extLst>
          </p:cNvPr>
          <p:cNvPicPr>
            <a:picLocks noChangeAspect="1"/>
          </p:cNvPicPr>
          <p:nvPr/>
        </p:nvPicPr>
        <p:blipFill>
          <a:blip r:embed="rId3"/>
          <a:stretch>
            <a:fillRect/>
          </a:stretch>
        </p:blipFill>
        <p:spPr>
          <a:xfrm>
            <a:off x="1671595" y="1822299"/>
            <a:ext cx="8848809" cy="4098999"/>
          </a:xfrm>
          <a:prstGeom prst="roundRect">
            <a:avLst>
              <a:gd name="adj" fmla="val 11498"/>
            </a:avLst>
          </a:prstGeom>
        </p:spPr>
      </p:pic>
      <p:grpSp>
        <p:nvGrpSpPr>
          <p:cNvPr id="6" name="Group 5">
            <a:extLst>
              <a:ext uri="{FF2B5EF4-FFF2-40B4-BE49-F238E27FC236}">
                <a16:creationId xmlns:a16="http://schemas.microsoft.com/office/drawing/2014/main" id="{81B5953A-7FC7-DDC3-6DCD-0D2A93F42F5A}"/>
              </a:ext>
            </a:extLst>
          </p:cNvPr>
          <p:cNvGrpSpPr/>
          <p:nvPr/>
        </p:nvGrpSpPr>
        <p:grpSpPr>
          <a:xfrm>
            <a:off x="5572963" y="3348761"/>
            <a:ext cx="1046074" cy="1046074"/>
            <a:chOff x="5572963" y="2905963"/>
            <a:chExt cx="1046074" cy="1046074"/>
          </a:xfrm>
        </p:grpSpPr>
        <p:sp>
          <p:nvSpPr>
            <p:cNvPr id="7" name="Oval 6">
              <a:extLst>
                <a:ext uri="{FF2B5EF4-FFF2-40B4-BE49-F238E27FC236}">
                  <a16:creationId xmlns:a16="http://schemas.microsoft.com/office/drawing/2014/main" id="{99F36644-F45B-39B6-8984-E4FF2948EA54}"/>
                </a:ext>
              </a:extLst>
            </p:cNvPr>
            <p:cNvSpPr/>
            <p:nvPr/>
          </p:nvSpPr>
          <p:spPr>
            <a:xfrm>
              <a:off x="5572963" y="2905963"/>
              <a:ext cx="1046074" cy="1046074"/>
            </a:xfrm>
            <a:prstGeom prst="ellipse">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Graphic 7" descr="Play with solid fill">
              <a:extLst>
                <a:ext uri="{FF2B5EF4-FFF2-40B4-BE49-F238E27FC236}">
                  <a16:creationId xmlns:a16="http://schemas.microsoft.com/office/drawing/2014/main" id="{1D571382-5F62-98EC-5E43-C7146E3C15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9" name="Title 1">
            <a:extLst>
              <a:ext uri="{FF2B5EF4-FFF2-40B4-BE49-F238E27FC236}">
                <a16:creationId xmlns:a16="http://schemas.microsoft.com/office/drawing/2014/main" id="{1F073D48-AF00-0A6A-B7B0-56CB8B220B79}"/>
              </a:ext>
            </a:extLst>
          </p:cNvPr>
          <p:cNvSpPr txBox="1">
            <a:spLocks/>
          </p:cNvSpPr>
          <p:nvPr/>
        </p:nvSpPr>
        <p:spPr>
          <a:xfrm>
            <a:off x="594573" y="395839"/>
            <a:ext cx="10891183" cy="131700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t>Big God – Tim Godfrey X Fearless Community ft. Anderson</a:t>
            </a:r>
          </a:p>
        </p:txBody>
      </p:sp>
    </p:spTree>
    <p:extLst>
      <p:ext uri="{BB962C8B-B14F-4D97-AF65-F5344CB8AC3E}">
        <p14:creationId xmlns:p14="http://schemas.microsoft.com/office/powerpoint/2010/main" val="33288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4761223" cy="4699399"/>
          </a:xfrm>
        </p:spPr>
        <p:txBody>
          <a:bodyPr/>
          <a:lstStyle/>
          <a:p>
            <a:r>
              <a:rPr lang="en-GB" dirty="0"/>
              <a:t>In our communities, it’s important to include everyone and make sure no one feels left out. The idea of Ubuntu means "I am, because we are," which reminds us that we are all connected and need each other. </a:t>
            </a:r>
          </a:p>
        </p:txBody>
      </p:sp>
      <p:pic>
        <p:nvPicPr>
          <p:cNvPr id="4" name="Picture 3" descr="Circle of smiling faces of children with heads together looking downwards">
            <a:extLst>
              <a:ext uri="{FF2B5EF4-FFF2-40B4-BE49-F238E27FC236}">
                <a16:creationId xmlns:a16="http://schemas.microsoft.com/office/drawing/2014/main" id="{EA4C905B-916B-E90B-69C1-3355876474A3}"/>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762492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966D7D6-E487-E89C-A53E-4CAB0D316B58}"/>
              </a:ext>
            </a:extLst>
          </p:cNvPr>
          <p:cNvSpPr txBox="1">
            <a:spLocks/>
          </p:cNvSpPr>
          <p:nvPr/>
        </p:nvSpPr>
        <p:spPr>
          <a:xfrm>
            <a:off x="2439677" y="959884"/>
            <a:ext cx="4812023"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When we include others and help everyone feel welcome, we make our community stronger and happier</a:t>
            </a:r>
          </a:p>
          <a:p>
            <a:r>
              <a:rPr lang="en-GB" dirty="0"/>
              <a:t>By working together and supporting each other, we show that everyone matters and that we are all part of one big circle of compassion. </a:t>
            </a:r>
          </a:p>
          <a:p>
            <a:endParaRPr lang="en-GB" dirty="0"/>
          </a:p>
          <a:p>
            <a:endParaRPr lang="en-GB" dirty="0"/>
          </a:p>
        </p:txBody>
      </p:sp>
      <p:pic>
        <p:nvPicPr>
          <p:cNvPr id="4" name="Picture 3" descr="Circle of smiling faces of children with heads together looking downwards">
            <a:extLst>
              <a:ext uri="{FF2B5EF4-FFF2-40B4-BE49-F238E27FC236}">
                <a16:creationId xmlns:a16="http://schemas.microsoft.com/office/drawing/2014/main" id="{24DB98B4-4756-9D06-2283-5D064CF2D632}"/>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4000870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8602594" cy="4099669"/>
          </a:xfrm>
        </p:spPr>
        <p:txBody>
          <a:bodyPr/>
          <a:lstStyle/>
          <a:p>
            <a:pPr>
              <a:spcAft>
                <a:spcPts val="2000"/>
              </a:spcAft>
            </a:pPr>
            <a:r>
              <a:rPr lang="en-GB" dirty="0"/>
              <a:t>Dear God, </a:t>
            </a:r>
          </a:p>
          <a:p>
            <a:pPr>
              <a:spcAft>
                <a:spcPts val="2000"/>
              </a:spcAft>
            </a:pPr>
            <a:r>
              <a:rPr lang="en-GB" dirty="0"/>
              <a:t>Help us to include everyone in our community and make sure no one feels left out. Teach us the spirit of Ubuntu, reminding us that we are all connected and that we need each other. Guide us to show kindness and compassion, making our community a place where everyone feels welcome and valued. May our actions reflect your love and create a circle of compassion that brings us all closer together. </a:t>
            </a:r>
          </a:p>
          <a:p>
            <a:pPr>
              <a:spcAft>
                <a:spcPts val="2000"/>
              </a:spcAft>
            </a:pPr>
            <a:r>
              <a:rPr lang="en-GB" dirty="0"/>
              <a:t>Amen.</a:t>
            </a:r>
          </a:p>
          <a:p>
            <a:pPr>
              <a:spcAft>
                <a:spcPts val="2000"/>
              </a:spcAft>
            </a:pPr>
            <a:endParaRPr lang="en-GB" dirty="0"/>
          </a:p>
          <a:p>
            <a:pPr>
              <a:spcAft>
                <a:spcPts val="2000"/>
              </a:spcAft>
            </a:pPr>
            <a:endParaRPr lang="en-GB" dirty="0"/>
          </a:p>
        </p:txBody>
      </p:sp>
    </p:spTree>
    <p:extLst>
      <p:ext uri="{BB962C8B-B14F-4D97-AF65-F5344CB8AC3E}">
        <p14:creationId xmlns:p14="http://schemas.microsoft.com/office/powerpoint/2010/main" val="1410456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of a rabbit&#10;&#10;Description automatically generated">
            <a:extLst>
              <a:ext uri="{FF2B5EF4-FFF2-40B4-BE49-F238E27FC236}">
                <a16:creationId xmlns:a16="http://schemas.microsoft.com/office/drawing/2014/main" id="{38FC0CB9-D61E-5A4F-EE4B-0872CFF7E15D}"/>
              </a:ext>
            </a:extLst>
          </p:cNvPr>
          <p:cNvPicPr>
            <a:picLocks noChangeAspect="1"/>
          </p:cNvPicPr>
          <p:nvPr/>
        </p:nvPicPr>
        <p:blipFill>
          <a:blip r:embed="rId3"/>
          <a:stretch>
            <a:fillRect/>
          </a:stretch>
        </p:blipFill>
        <p:spPr>
          <a:xfrm>
            <a:off x="6786652" y="0"/>
            <a:ext cx="5405348" cy="6858000"/>
          </a:xfrm>
          <a:prstGeom prst="rect">
            <a:avLst/>
          </a:prstGeom>
        </p:spPr>
      </p:pic>
      <p:sp>
        <p:nvSpPr>
          <p:cNvPr id="4" name="Rectangle: Rounded Corners 3">
            <a:extLst>
              <a:ext uri="{FF2B5EF4-FFF2-40B4-BE49-F238E27FC236}">
                <a16:creationId xmlns:a16="http://schemas.microsoft.com/office/drawing/2014/main" id="{1AAA1E67-B559-E1D2-7ABC-567937F1C4DE}"/>
              </a:ext>
            </a:extLst>
          </p:cNvPr>
          <p:cNvSpPr/>
          <p:nvPr/>
        </p:nvSpPr>
        <p:spPr>
          <a:xfrm>
            <a:off x="666762" y="2847360"/>
            <a:ext cx="5429238"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could happen next?</a:t>
            </a:r>
          </a:p>
        </p:txBody>
      </p:sp>
      <p:pic>
        <p:nvPicPr>
          <p:cNvPr id="8" name="Picture 7">
            <a:extLst>
              <a:ext uri="{FF2B5EF4-FFF2-40B4-BE49-F238E27FC236}">
                <a16:creationId xmlns:a16="http://schemas.microsoft.com/office/drawing/2014/main" id="{091250F9-3253-8975-E7B5-2C280D6280AA}"/>
              </a:ext>
            </a:extLst>
          </p:cNvPr>
          <p:cNvPicPr>
            <a:picLocks noChangeAspect="1"/>
          </p:cNvPicPr>
          <p:nvPr/>
        </p:nvPicPr>
        <p:blipFill>
          <a:blip r:embed="rId4"/>
          <a:stretch>
            <a:fillRect/>
          </a:stretch>
        </p:blipFill>
        <p:spPr>
          <a:xfrm>
            <a:off x="666762" y="5185101"/>
            <a:ext cx="2379059" cy="877711"/>
          </a:xfrm>
          <a:prstGeom prst="roundRect">
            <a:avLst/>
          </a:prstGeom>
          <a:solidFill>
            <a:srgbClr val="FFFFFF">
              <a:shade val="85000"/>
            </a:srgbClr>
          </a:solidFill>
          <a:ln>
            <a:noFill/>
          </a:ln>
          <a:effectLst>
            <a:reflection endPos="0" dist="5000" dir="5400000" sy="-100000" algn="bl" rotWithShape="0"/>
          </a:effectLst>
        </p:spPr>
      </p:pic>
      <p:sp>
        <p:nvSpPr>
          <p:cNvPr id="3" name="TextBox 2">
            <a:extLst>
              <a:ext uri="{FF2B5EF4-FFF2-40B4-BE49-F238E27FC236}">
                <a16:creationId xmlns:a16="http://schemas.microsoft.com/office/drawing/2014/main" id="{A3C62D16-0FF8-F67E-A881-E56CC4223E03}"/>
              </a:ext>
            </a:extLst>
          </p:cNvPr>
          <p:cNvSpPr txBox="1"/>
          <p:nvPr/>
        </p:nvSpPr>
        <p:spPr>
          <a:xfrm>
            <a:off x="850900" y="795188"/>
            <a:ext cx="4775200" cy="1141916"/>
          </a:xfrm>
          <a:prstGeom prst="rect">
            <a:avLst/>
          </a:prstGeom>
          <a:noFill/>
        </p:spPr>
        <p:txBody>
          <a:bodyPr wrap="square">
            <a:spAutoFit/>
          </a:bodyPr>
          <a:lstStyle/>
          <a:p>
            <a:pPr>
              <a:lnSpc>
                <a:spcPct val="110000"/>
              </a:lnSpc>
            </a:pPr>
            <a:r>
              <a:rPr lang="en-GB" sz="3200" dirty="0">
                <a:latin typeface="Outfit"/>
              </a:rPr>
              <a:t>The story ends in an interesting way. </a:t>
            </a:r>
          </a:p>
        </p:txBody>
      </p:sp>
    </p:spTree>
    <p:extLst>
      <p:ext uri="{BB962C8B-B14F-4D97-AF65-F5344CB8AC3E}">
        <p14:creationId xmlns:p14="http://schemas.microsoft.com/office/powerpoint/2010/main" val="56995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a:extLst>
              <a:ext uri="{FF2B5EF4-FFF2-40B4-BE49-F238E27FC236}">
                <a16:creationId xmlns:a16="http://schemas.microsoft.com/office/drawing/2014/main" id="{B8AB12FC-7E83-B214-BDF0-05E9693B8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392" y="887371"/>
            <a:ext cx="2927773" cy="3708983"/>
          </a:xfrm>
          <a:prstGeom prst="roundRect">
            <a:avLst>
              <a:gd name="adj" fmla="val 10594"/>
            </a:avLst>
          </a:prstGeom>
          <a:noFill/>
          <a:extLst>
            <a:ext uri="{909E8E84-426E-40DD-AFC4-6F175D3DCCD1}">
              <a14:hiddenFill xmlns:a14="http://schemas.microsoft.com/office/drawing/2010/main">
                <a:solidFill>
                  <a:srgbClr val="FFFFFF"/>
                </a:solidFill>
              </a14:hiddenFill>
            </a:ext>
          </a:extLst>
        </p:spPr>
      </p:pic>
      <p:pic>
        <p:nvPicPr>
          <p:cNvPr id="3" name="Picture 5" descr="Image preview">
            <a:extLst>
              <a:ext uri="{FF2B5EF4-FFF2-40B4-BE49-F238E27FC236}">
                <a16:creationId xmlns:a16="http://schemas.microsoft.com/office/drawing/2014/main" id="{088C7212-D5CB-ADB0-2FD9-7E006F2EE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836" y="887370"/>
            <a:ext cx="3167354" cy="3708983"/>
          </a:xfrm>
          <a:prstGeom prst="roundRect">
            <a:avLst>
              <a:gd name="adj" fmla="val 9851"/>
            </a:avLst>
          </a:prstGeom>
          <a:noFill/>
          <a:extLst>
            <a:ext uri="{909E8E84-426E-40DD-AFC4-6F175D3DCCD1}">
              <a14:hiddenFill xmlns:a14="http://schemas.microsoft.com/office/drawing/2010/main">
                <a:solidFill>
                  <a:srgbClr val="FFFFFF"/>
                </a:solidFill>
              </a14:hiddenFill>
            </a:ext>
          </a:extLst>
        </p:spPr>
      </p:pic>
      <p:pic>
        <p:nvPicPr>
          <p:cNvPr id="6" name="Picture 6" descr="Image preview">
            <a:extLst>
              <a:ext uri="{FF2B5EF4-FFF2-40B4-BE49-F238E27FC236}">
                <a16:creationId xmlns:a16="http://schemas.microsoft.com/office/drawing/2014/main" id="{9FEE099C-C686-D332-5B6A-1AC095B8B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100" y="887370"/>
            <a:ext cx="2878508" cy="3701945"/>
          </a:xfrm>
          <a:prstGeom prst="roundRect">
            <a:avLst>
              <a:gd name="adj" fmla="val 10490"/>
            </a:avLst>
          </a:prstGeom>
          <a:noFill/>
          <a:extLst>
            <a:ext uri="{909E8E84-426E-40DD-AFC4-6F175D3DCCD1}">
              <a14:hiddenFill xmlns:a14="http://schemas.microsoft.com/office/drawing/2010/main">
                <a:solidFill>
                  <a:srgbClr val="FFFFFF"/>
                </a:solidFill>
              </a14:hiddenFill>
            </a:ext>
          </a:extLst>
        </p:spPr>
      </p:pic>
      <p:sp>
        <p:nvSpPr>
          <p:cNvPr id="10" name="Rectangle: Rounded Corners 3">
            <a:extLst>
              <a:ext uri="{FF2B5EF4-FFF2-40B4-BE49-F238E27FC236}">
                <a16:creationId xmlns:a16="http://schemas.microsoft.com/office/drawing/2014/main" id="{B999C898-DBBC-EFA8-675E-994D957D2E16}"/>
              </a:ext>
            </a:extLst>
          </p:cNvPr>
          <p:cNvSpPr/>
          <p:nvPr/>
        </p:nvSpPr>
        <p:spPr>
          <a:xfrm>
            <a:off x="2471715" y="5010837"/>
            <a:ext cx="3267564" cy="109550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a:rPr>
              <a:t>What is similar?</a:t>
            </a:r>
          </a:p>
        </p:txBody>
      </p:sp>
      <p:sp>
        <p:nvSpPr>
          <p:cNvPr id="11" name="Rectangle: Rounded Corners 3">
            <a:extLst>
              <a:ext uri="{FF2B5EF4-FFF2-40B4-BE49-F238E27FC236}">
                <a16:creationId xmlns:a16="http://schemas.microsoft.com/office/drawing/2014/main" id="{7950EA5A-CC2C-4A02-5CE3-A41870C5846A}"/>
              </a:ext>
            </a:extLst>
          </p:cNvPr>
          <p:cNvSpPr/>
          <p:nvPr/>
        </p:nvSpPr>
        <p:spPr>
          <a:xfrm>
            <a:off x="5900714" y="5010837"/>
            <a:ext cx="3843527" cy="109550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a:rPr>
              <a:t>What is different?</a:t>
            </a:r>
          </a:p>
        </p:txBody>
      </p:sp>
    </p:spTree>
    <p:extLst>
      <p:ext uri="{BB962C8B-B14F-4D97-AF65-F5344CB8AC3E}">
        <p14:creationId xmlns:p14="http://schemas.microsoft.com/office/powerpoint/2010/main" val="215321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D5F6CA2-4547-926C-9BAF-D8D7FB391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943" y="-66079"/>
            <a:ext cx="5536057" cy="6924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AAA1E67-B559-E1D2-7ABC-567937F1C4DE}"/>
              </a:ext>
            </a:extLst>
          </p:cNvPr>
          <p:cNvSpPr/>
          <p:nvPr/>
        </p:nvSpPr>
        <p:spPr>
          <a:xfrm>
            <a:off x="642699" y="695988"/>
            <a:ext cx="5643801" cy="2898354"/>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can happen when we don’t see the value of others because they are different to us?</a:t>
            </a:r>
          </a:p>
        </p:txBody>
      </p:sp>
      <p:sp>
        <p:nvSpPr>
          <p:cNvPr id="3" name="Rectangle: Rounded Corners 3">
            <a:extLst>
              <a:ext uri="{FF2B5EF4-FFF2-40B4-BE49-F238E27FC236}">
                <a16:creationId xmlns:a16="http://schemas.microsoft.com/office/drawing/2014/main" id="{C5D66A5F-AB3E-602B-B597-B564D27C58BF}"/>
              </a:ext>
            </a:extLst>
          </p:cNvPr>
          <p:cNvSpPr/>
          <p:nvPr/>
        </p:nvSpPr>
        <p:spPr>
          <a:xfrm>
            <a:off x="642699" y="3842016"/>
            <a:ext cx="5643801"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can happen when we value the inherent worth and dignity of others? </a:t>
            </a:r>
          </a:p>
        </p:txBody>
      </p:sp>
    </p:spTree>
    <p:extLst>
      <p:ext uri="{BB962C8B-B14F-4D97-AF65-F5344CB8AC3E}">
        <p14:creationId xmlns:p14="http://schemas.microsoft.com/office/powerpoint/2010/main" val="296232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84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buntu / Uhuru / Awethu : Group exhibition - eclectica contemporary">
            <a:extLst>
              <a:ext uri="{FF2B5EF4-FFF2-40B4-BE49-F238E27FC236}">
                <a16:creationId xmlns:a16="http://schemas.microsoft.com/office/drawing/2014/main" id="{4DC5AEFD-DE4B-362F-1580-BB9788CE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963" b="1173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B712F67-3F33-10B3-F70B-EDF904F473C9}"/>
              </a:ext>
            </a:extLst>
          </p:cNvPr>
          <p:cNvSpPr>
            <a:spLocks noGrp="1"/>
          </p:cNvSpPr>
          <p:nvPr>
            <p:ph type="body" sz="quarter" idx="10"/>
          </p:nvPr>
        </p:nvSpPr>
        <p:spPr>
          <a:xfrm>
            <a:off x="494297" y="157414"/>
            <a:ext cx="5048250" cy="1069808"/>
          </a:xfrm>
        </p:spPr>
        <p:txBody>
          <a:bodyPr/>
          <a:lstStyle/>
          <a:p>
            <a:r>
              <a:rPr lang="en-US" b="1" dirty="0">
                <a:solidFill>
                  <a:schemeClr val="bg1"/>
                </a:solidFill>
              </a:rPr>
              <a:t>Ubuntu</a:t>
            </a:r>
          </a:p>
        </p:txBody>
      </p:sp>
      <p:sp>
        <p:nvSpPr>
          <p:cNvPr id="4" name="Text Placeholder 1">
            <a:extLst>
              <a:ext uri="{FF2B5EF4-FFF2-40B4-BE49-F238E27FC236}">
                <a16:creationId xmlns:a16="http://schemas.microsoft.com/office/drawing/2014/main" id="{13D1A910-B3C6-1C0E-894D-00944C0EC4B1}"/>
              </a:ext>
            </a:extLst>
          </p:cNvPr>
          <p:cNvSpPr txBox="1">
            <a:spLocks/>
          </p:cNvSpPr>
          <p:nvPr/>
        </p:nvSpPr>
        <p:spPr>
          <a:xfrm>
            <a:off x="494297" y="5445962"/>
            <a:ext cx="7927808" cy="106980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4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"I am because we are"</a:t>
            </a:r>
          </a:p>
        </p:txBody>
      </p:sp>
    </p:spTree>
    <p:extLst>
      <p:ext uri="{BB962C8B-B14F-4D97-AF65-F5344CB8AC3E}">
        <p14:creationId xmlns:p14="http://schemas.microsoft.com/office/powerpoint/2010/main" val="663150759"/>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571</TotalTime>
  <Words>686</Words>
  <Application>Microsoft Macintosh PowerPoint</Application>
  <PresentationFormat>Widescreen</PresentationFormat>
  <Paragraphs>65</Paragraphs>
  <Slides>28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465</cp:revision>
  <dcterms:created xsi:type="dcterms:W3CDTF">2024-02-02T13:02:07Z</dcterms:created>
  <dcterms:modified xsi:type="dcterms:W3CDTF">2025-07-16T09:52:23Z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